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1" r:id="rId3"/>
    <p:sldId id="259" r:id="rId4"/>
    <p:sldId id="260" r:id="rId5"/>
    <p:sldId id="262" r:id="rId6"/>
    <p:sldId id="263" r:id="rId7"/>
    <p:sldId id="274" r:id="rId8"/>
    <p:sldId id="264" r:id="rId9"/>
    <p:sldId id="265" r:id="rId10"/>
    <p:sldId id="266" r:id="rId11"/>
    <p:sldId id="267" r:id="rId12"/>
    <p:sldId id="268" r:id="rId13"/>
    <p:sldId id="269" r:id="rId14"/>
    <p:sldId id="270" r:id="rId15"/>
    <p:sldId id="271" r:id="rId16"/>
    <p:sldId id="276" r:id="rId17"/>
    <p:sldId id="272" r:id="rId18"/>
    <p:sldId id="275" r:id="rId19"/>
    <p:sldId id="273" r:id="rId20"/>
    <p:sldId id="25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94658"/>
  </p:normalViewPr>
  <p:slideViewPr>
    <p:cSldViewPr snapToGrid="0">
      <p:cViewPr varScale="1">
        <p:scale>
          <a:sx n="98" d="100"/>
          <a:sy n="98" d="100"/>
        </p:scale>
        <p:origin x="216"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C1C91-477F-A1CA-CF6C-ADD8160F68B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BE4BFF9-14B2-3013-97DB-28958AC0E6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68B512A-712F-1FC5-B0C8-640290357A2E}"/>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5" name="Espace réservé du pied de page 4">
            <a:extLst>
              <a:ext uri="{FF2B5EF4-FFF2-40B4-BE49-F238E27FC236}">
                <a16:creationId xmlns:a16="http://schemas.microsoft.com/office/drawing/2014/main" id="{C99E23FB-FBF4-5491-C2A7-FB1CE46400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81543B9-5FA1-9A87-0CE1-59B7062C22A9}"/>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46486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165EF5-0F2A-C3EC-F15E-C2F19D40269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6112944-E912-8F01-A698-FBE83286F5A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32CD8A0-CA22-A5E9-0EC4-5D133AFD68CA}"/>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5" name="Espace réservé du pied de page 4">
            <a:extLst>
              <a:ext uri="{FF2B5EF4-FFF2-40B4-BE49-F238E27FC236}">
                <a16:creationId xmlns:a16="http://schemas.microsoft.com/office/drawing/2014/main" id="{FF063E47-39E3-862D-69B7-F5B259E8D7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F73E14-EEC0-B089-D460-35E06DD924DD}"/>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221131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1221EBF-BCFD-85BD-D143-A272054556D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31E8E0-9FF4-F6F9-D9D8-33B05786602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04CB27-30BB-A63F-8F91-BB86157710AB}"/>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5" name="Espace réservé du pied de page 4">
            <a:extLst>
              <a:ext uri="{FF2B5EF4-FFF2-40B4-BE49-F238E27FC236}">
                <a16:creationId xmlns:a16="http://schemas.microsoft.com/office/drawing/2014/main" id="{221C29FD-F9D2-70EE-7E00-FD034C494BB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EFB037-4EE9-6456-5D44-38B94C28AF24}"/>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243437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70D25-E7FE-BC04-846C-23EFA488E7F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F0C264E-4EE2-D676-AEB2-4F6E28BBA05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E81E7A-5E5C-F5BD-4169-F91CAED342D4}"/>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5" name="Espace réservé du pied de page 4">
            <a:extLst>
              <a:ext uri="{FF2B5EF4-FFF2-40B4-BE49-F238E27FC236}">
                <a16:creationId xmlns:a16="http://schemas.microsoft.com/office/drawing/2014/main" id="{609A0228-80ED-B9B0-CA03-CE0ECBF41B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ABEE55-B663-378A-100F-1B6ACF4E3202}"/>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233420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B26CCB-E418-378E-CCB4-FCA4BB29C1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3A6B1A6-2ED4-A530-9E5C-C4BDFAF89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7571161-3481-1420-9602-927C041CD189}"/>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5" name="Espace réservé du pied de page 4">
            <a:extLst>
              <a:ext uri="{FF2B5EF4-FFF2-40B4-BE49-F238E27FC236}">
                <a16:creationId xmlns:a16="http://schemas.microsoft.com/office/drawing/2014/main" id="{C8C9F239-A9FC-5E26-FA58-5480FC310F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91E75A-3F23-7050-DF16-83F5D2A26F47}"/>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263229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240368-6024-B0DE-F266-336EF1DBB2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E62B23B-57BC-22B2-54E2-C562442F316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20CC0CD-363A-9229-FB77-EE0D0A1911F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D73EFCD-E925-29A0-1E9F-CDE8DA7D7F86}"/>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6" name="Espace réservé du pied de page 5">
            <a:extLst>
              <a:ext uri="{FF2B5EF4-FFF2-40B4-BE49-F238E27FC236}">
                <a16:creationId xmlns:a16="http://schemas.microsoft.com/office/drawing/2014/main" id="{5ED1E778-8135-FB3F-020F-C202F8A384F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25D52AE-0266-2C69-026C-D1AD55F29C70}"/>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3073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E54700-CCB9-2F79-9DD0-AE5512A22CB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3938C61-388A-98C7-8459-BBDB26B781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85781D0-E08F-93B5-782D-497091EE1E8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667DD56-09F0-45F0-0FF2-EEC8800D2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5940382-30A1-98C1-BBA9-A7085379D8D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DF9BC4C-6046-541E-81C7-74AE8E4C3A81}"/>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8" name="Espace réservé du pied de page 7">
            <a:extLst>
              <a:ext uri="{FF2B5EF4-FFF2-40B4-BE49-F238E27FC236}">
                <a16:creationId xmlns:a16="http://schemas.microsoft.com/office/drawing/2014/main" id="{EB973E7E-2320-58EC-44FF-214AB25219D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ACE03BB-5F8E-E5F6-A4F6-3205DFBA36DD}"/>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294465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CF88BE-7C9C-E2E0-9C31-4B027F4AE54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6F55315-E46B-334D-E37C-D513ED1641F6}"/>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4" name="Espace réservé du pied de page 3">
            <a:extLst>
              <a:ext uri="{FF2B5EF4-FFF2-40B4-BE49-F238E27FC236}">
                <a16:creationId xmlns:a16="http://schemas.microsoft.com/office/drawing/2014/main" id="{21AD4EB0-C294-ADEB-665E-2FF96E68CC6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9E0CFD-2BEC-BEA0-1993-0F35B24DD6AB}"/>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341198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EE42F05-3C2C-DAFE-ABDF-0AF78CE09E5A}"/>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3" name="Espace réservé du pied de page 2">
            <a:extLst>
              <a:ext uri="{FF2B5EF4-FFF2-40B4-BE49-F238E27FC236}">
                <a16:creationId xmlns:a16="http://schemas.microsoft.com/office/drawing/2014/main" id="{CFCD411F-90F0-73E7-8AC6-76CF6BD7B72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9FE22A9-6040-EDD2-D75C-3C886C19EF6D}"/>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82459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1D147-5109-37F9-1F3B-45272F25700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8E3EC30-FB39-461D-159E-FE6B79CB5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0D22B6F-6393-6B1F-70EE-F8A4692A44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72708CB-4DCF-A0D6-3DBA-3D0442E902AC}"/>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6" name="Espace réservé du pied de page 5">
            <a:extLst>
              <a:ext uri="{FF2B5EF4-FFF2-40B4-BE49-F238E27FC236}">
                <a16:creationId xmlns:a16="http://schemas.microsoft.com/office/drawing/2014/main" id="{B0C7B295-CE5A-7A9F-977A-25D71E4572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64CE30-3D13-1659-6D70-1E97EFA93D42}"/>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36275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F5E39-754D-9223-D297-DDC7AE5203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451E08C-73ED-3897-F620-55575C006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87733F9-2950-2B2C-DCFC-E17632BB3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8D86F7-6F97-9B24-9FEB-3B4AFC9C33B2}"/>
              </a:ext>
            </a:extLst>
          </p:cNvPr>
          <p:cNvSpPr>
            <a:spLocks noGrp="1"/>
          </p:cNvSpPr>
          <p:nvPr>
            <p:ph type="dt" sz="half" idx="10"/>
          </p:nvPr>
        </p:nvSpPr>
        <p:spPr/>
        <p:txBody>
          <a:bodyPr/>
          <a:lstStyle/>
          <a:p>
            <a:fld id="{9B5BDBF2-9D49-6946-B242-28CA968FE8FC}" type="datetimeFigureOut">
              <a:rPr lang="fr-FR" smtClean="0"/>
              <a:t>09/06/2026</a:t>
            </a:fld>
            <a:endParaRPr lang="fr-FR"/>
          </a:p>
        </p:txBody>
      </p:sp>
      <p:sp>
        <p:nvSpPr>
          <p:cNvPr id="6" name="Espace réservé du pied de page 5">
            <a:extLst>
              <a:ext uri="{FF2B5EF4-FFF2-40B4-BE49-F238E27FC236}">
                <a16:creationId xmlns:a16="http://schemas.microsoft.com/office/drawing/2014/main" id="{4F490443-EE53-BE56-96EC-D54CFA1EE5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CE8BBE1-DC5D-E7B7-F217-AFBAD7C9F322}"/>
              </a:ext>
            </a:extLst>
          </p:cNvPr>
          <p:cNvSpPr>
            <a:spLocks noGrp="1"/>
          </p:cNvSpPr>
          <p:nvPr>
            <p:ph type="sldNum" sz="quarter" idx="12"/>
          </p:nvPr>
        </p:nvSpPr>
        <p:spPr/>
        <p:txBody>
          <a:bodyPr/>
          <a:lstStyle/>
          <a:p>
            <a:fld id="{D0BD5F98-1CFA-FB4D-A583-05786821ADE3}" type="slidenum">
              <a:rPr lang="fr-FR" smtClean="0"/>
              <a:t>‹N°›</a:t>
            </a:fld>
            <a:endParaRPr lang="fr-FR"/>
          </a:p>
        </p:txBody>
      </p:sp>
    </p:spTree>
    <p:extLst>
      <p:ext uri="{BB962C8B-B14F-4D97-AF65-F5344CB8AC3E}">
        <p14:creationId xmlns:p14="http://schemas.microsoft.com/office/powerpoint/2010/main" val="1763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1A3709A-F102-5032-5584-C54C29284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718EB69-AEB8-23AE-50AE-7142870025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48E0569-72FB-9898-D4FB-BA982C4A5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B5BDBF2-9D49-6946-B242-28CA968FE8FC}" type="datetimeFigureOut">
              <a:rPr lang="fr-FR" smtClean="0"/>
              <a:t>09/06/2026</a:t>
            </a:fld>
            <a:endParaRPr lang="fr-FR"/>
          </a:p>
        </p:txBody>
      </p:sp>
      <p:sp>
        <p:nvSpPr>
          <p:cNvPr id="5" name="Espace réservé du pied de page 4">
            <a:extLst>
              <a:ext uri="{FF2B5EF4-FFF2-40B4-BE49-F238E27FC236}">
                <a16:creationId xmlns:a16="http://schemas.microsoft.com/office/drawing/2014/main" id="{A7E90D0E-E343-0A1D-19FA-DAD4CACB4F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9652CF2-82EB-626B-651B-E8744BB89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BD5F98-1CFA-FB4D-A583-05786821ADE3}" type="slidenum">
              <a:rPr lang="fr-FR" smtClean="0"/>
              <a:t>‹N°›</a:t>
            </a:fld>
            <a:endParaRPr lang="fr-FR"/>
          </a:p>
        </p:txBody>
      </p:sp>
    </p:spTree>
    <p:extLst>
      <p:ext uri="{BB962C8B-B14F-4D97-AF65-F5344CB8AC3E}">
        <p14:creationId xmlns:p14="http://schemas.microsoft.com/office/powerpoint/2010/main" val="2719482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833493F4-6749-9F4F-FB0A-1101488831F2}"/>
              </a:ext>
            </a:extLst>
          </p:cNvPr>
          <p:cNvSpPr>
            <a:spLocks noGrp="1"/>
          </p:cNvSpPr>
          <p:nvPr>
            <p:ph type="title" idx="4294967295"/>
          </p:nvPr>
        </p:nvSpPr>
        <p:spPr>
          <a:xfrm>
            <a:off x="638881" y="457200"/>
            <a:ext cx="10909640" cy="1368614"/>
          </a:xfrm>
        </p:spPr>
        <p:txBody>
          <a:bodyPr vert="horz" lIns="91440" tIns="45720" rIns="91440" bIns="45720" rtlCol="0" anchor="ctr">
            <a:normAutofit fontScale="90000"/>
          </a:bodyPr>
          <a:lstStyle/>
          <a:p>
            <a:pPr algn="ctr"/>
            <a:r>
              <a:rPr lang="en-US" sz="4000" b="1" dirty="0" err="1"/>
              <a:t>L’unité</a:t>
            </a:r>
            <a:r>
              <a:rPr lang="en-US" sz="4000" b="1" dirty="0"/>
              <a:t> de </a:t>
            </a:r>
            <a:r>
              <a:rPr lang="en-US" sz="4000" b="1" dirty="0" err="1"/>
              <a:t>l’Église</a:t>
            </a:r>
            <a:r>
              <a:rPr lang="en-US" sz="4000" b="1" dirty="0"/>
              <a:t> : amour et vérité</a:t>
            </a:r>
            <a:br>
              <a:rPr lang="en-US" sz="4000" b="1" dirty="0"/>
            </a:br>
            <a:r>
              <a:rPr lang="en-US" sz="4000" b="1" dirty="0"/>
              <a:t>The unity of the Church: love and truth</a:t>
            </a:r>
            <a:br>
              <a:rPr lang="en-US" sz="4000" dirty="0"/>
            </a:br>
            <a:r>
              <a:rPr lang="en-US" sz="4000" i="1" dirty="0"/>
              <a:t>Martin Hoegger </a:t>
            </a:r>
            <a:br>
              <a:rPr lang="en-US" sz="2100" dirty="0"/>
            </a:br>
            <a:endParaRPr lang="en-US" sz="2100" dirty="0"/>
          </a:p>
        </p:txBody>
      </p:sp>
      <p:sp>
        <p:nvSpPr>
          <p:cNvPr id="512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sX0" fmla="*/ 0 w 3291840"/>
              <a:gd name="csY0" fmla="*/ 0 h 18288"/>
              <a:gd name="csX1" fmla="*/ 658368 w 3291840"/>
              <a:gd name="csY1" fmla="*/ 0 h 18288"/>
              <a:gd name="csX2" fmla="*/ 1283818 w 3291840"/>
              <a:gd name="csY2" fmla="*/ 0 h 18288"/>
              <a:gd name="csX3" fmla="*/ 1909267 w 3291840"/>
              <a:gd name="csY3" fmla="*/ 0 h 18288"/>
              <a:gd name="csX4" fmla="*/ 2633472 w 3291840"/>
              <a:gd name="csY4" fmla="*/ 0 h 18288"/>
              <a:gd name="csX5" fmla="*/ 3291840 w 3291840"/>
              <a:gd name="csY5" fmla="*/ 0 h 18288"/>
              <a:gd name="csX6" fmla="*/ 3291840 w 3291840"/>
              <a:gd name="csY6" fmla="*/ 18288 h 18288"/>
              <a:gd name="csX7" fmla="*/ 2633472 w 3291840"/>
              <a:gd name="csY7" fmla="*/ 18288 h 18288"/>
              <a:gd name="csX8" fmla="*/ 2073859 w 3291840"/>
              <a:gd name="csY8" fmla="*/ 18288 h 18288"/>
              <a:gd name="csX9" fmla="*/ 1448410 w 3291840"/>
              <a:gd name="csY9" fmla="*/ 18288 h 18288"/>
              <a:gd name="csX10" fmla="*/ 822960 w 3291840"/>
              <a:gd name="csY10" fmla="*/ 18288 h 18288"/>
              <a:gd name="csX11" fmla="*/ 0 w 3291840"/>
              <a:gd name="csY11" fmla="*/ 18288 h 18288"/>
              <a:gd name="csX12" fmla="*/ 0 w 329184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a:extLst>
              <a:ext uri="{FF2B5EF4-FFF2-40B4-BE49-F238E27FC236}">
                <a16:creationId xmlns:a16="http://schemas.microsoft.com/office/drawing/2014/main" id="{02C7DDF4-0CBE-EFC3-6FCB-50598D15E315}"/>
              </a:ext>
            </a:extLst>
          </p:cNvPr>
          <p:cNvPicPr>
            <a:picLocks noChangeAspect="1"/>
          </p:cNvPicPr>
          <p:nvPr/>
        </p:nvPicPr>
        <p:blipFill>
          <a:blip r:embed="rId2"/>
          <a:stretch>
            <a:fillRect/>
          </a:stretch>
        </p:blipFill>
        <p:spPr>
          <a:xfrm>
            <a:off x="657533" y="2642616"/>
            <a:ext cx="4939430" cy="3605784"/>
          </a:xfrm>
          <a:prstGeom prst="rect">
            <a:avLst/>
          </a:prstGeom>
        </p:spPr>
      </p:pic>
      <p:pic>
        <p:nvPicPr>
          <p:cNvPr id="5122" name="Picture 2">
            <a:extLst>
              <a:ext uri="{FF2B5EF4-FFF2-40B4-BE49-F238E27FC236}">
                <a16:creationId xmlns:a16="http://schemas.microsoft.com/office/drawing/2014/main" id="{7B37F52C-D097-1193-500B-AE4015F675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3133139"/>
            <a:ext cx="5614416" cy="262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90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B74C4B-F538-7DC9-CB4A-7551F0BE7A4F}"/>
              </a:ext>
            </a:extLst>
          </p:cNvPr>
          <p:cNvSpPr>
            <a:spLocks noGrp="1"/>
          </p:cNvSpPr>
          <p:nvPr>
            <p:ph type="title"/>
          </p:nvPr>
        </p:nvSpPr>
        <p:spPr/>
        <p:txBody>
          <a:bodyPr>
            <a:normAutofit fontScale="90000"/>
          </a:bodyPr>
          <a:lstStyle/>
          <a:p>
            <a:pPr algn="ctr"/>
            <a:r>
              <a:rPr lang="fr-FR" b="1" dirty="0"/>
              <a:t>4. </a:t>
            </a:r>
            <a:r>
              <a:rPr lang="fr-CH" b="1" dirty="0"/>
              <a:t>Amour et vérité chez les théologiens </a:t>
            </a:r>
            <a:br>
              <a:rPr lang="fr-CH" b="1" dirty="0"/>
            </a:br>
            <a:r>
              <a:rPr lang="fr-CH" b="1" dirty="0"/>
              <a:t>Love and Truth Among </a:t>
            </a:r>
            <a:r>
              <a:rPr lang="fr-CH" b="1" dirty="0" err="1"/>
              <a:t>Theologians</a:t>
            </a:r>
            <a:br>
              <a:rPr lang="fr-CH" dirty="0"/>
            </a:br>
            <a:endParaRPr lang="fr-FR" dirty="0"/>
          </a:p>
        </p:txBody>
      </p:sp>
      <p:sp>
        <p:nvSpPr>
          <p:cNvPr id="4" name="Espace réservé du contenu 3">
            <a:extLst>
              <a:ext uri="{FF2B5EF4-FFF2-40B4-BE49-F238E27FC236}">
                <a16:creationId xmlns:a16="http://schemas.microsoft.com/office/drawing/2014/main" id="{F89DC28D-8A6A-2120-3F65-68DE84038D0D}"/>
              </a:ext>
            </a:extLst>
          </p:cNvPr>
          <p:cNvSpPr>
            <a:spLocks noGrp="1"/>
          </p:cNvSpPr>
          <p:nvPr>
            <p:ph sz="half" idx="2"/>
          </p:nvPr>
        </p:nvSpPr>
        <p:spPr>
          <a:xfrm>
            <a:off x="4448432" y="1422864"/>
            <a:ext cx="7846541" cy="5323925"/>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Autofit/>
          </a:bodyPr>
          <a:lstStyle/>
          <a:p>
            <a:pPr marL="0" indent="0">
              <a:buNone/>
            </a:pPr>
            <a:r>
              <a:rPr lang="fr-CH" sz="3200" dirty="0"/>
              <a:t>«Voici comment dans l’Église il faut ignorer toute malice, comment il faut entretenir la charité : en imitant les colombes dans l’amour entre frères, en égalant les agneaux et les brebis pour la docilité de la douceur»</a:t>
            </a:r>
          </a:p>
          <a:p>
            <a:pPr marL="0" indent="0">
              <a:buNone/>
            </a:pPr>
            <a:endParaRPr lang="fr-CH" sz="3200" dirty="0"/>
          </a:p>
          <a:p>
            <a:pPr marL="0" indent="0">
              <a:buNone/>
            </a:pPr>
            <a:r>
              <a:rPr lang="fr-CH" sz="3200" dirty="0"/>
              <a:t>«This </a:t>
            </a:r>
            <a:r>
              <a:rPr lang="fr-CH" sz="3200" dirty="0" err="1"/>
              <a:t>is</a:t>
            </a:r>
            <a:r>
              <a:rPr lang="fr-CH" sz="3200" dirty="0"/>
              <a:t> how, </a:t>
            </a:r>
            <a:r>
              <a:rPr lang="fr-CH" sz="3200" dirty="0" err="1"/>
              <a:t>within</a:t>
            </a:r>
            <a:r>
              <a:rPr lang="fr-CH" sz="3200" dirty="0"/>
              <a:t> the Church, </a:t>
            </a:r>
            <a:r>
              <a:rPr lang="fr-CH" sz="3200" dirty="0" err="1"/>
              <a:t>we</a:t>
            </a:r>
            <a:r>
              <a:rPr lang="fr-CH" sz="3200" dirty="0"/>
              <a:t> must put </a:t>
            </a:r>
            <a:r>
              <a:rPr lang="fr-CH" sz="3200" dirty="0" err="1"/>
              <a:t>aside</a:t>
            </a:r>
            <a:r>
              <a:rPr lang="fr-CH" sz="3200" dirty="0"/>
              <a:t> all malice and </a:t>
            </a:r>
            <a:r>
              <a:rPr lang="fr-CH" sz="3200" dirty="0" err="1"/>
              <a:t>cultivate</a:t>
            </a:r>
            <a:r>
              <a:rPr lang="fr-CH" sz="3200" dirty="0"/>
              <a:t> </a:t>
            </a:r>
            <a:r>
              <a:rPr lang="fr-CH" sz="3200" dirty="0" err="1"/>
              <a:t>charity</a:t>
            </a:r>
            <a:r>
              <a:rPr lang="fr-CH" sz="3200" dirty="0"/>
              <a:t>: by </a:t>
            </a:r>
            <a:r>
              <a:rPr lang="fr-CH" sz="3200" dirty="0" err="1"/>
              <a:t>imitating</a:t>
            </a:r>
            <a:r>
              <a:rPr lang="fr-CH" sz="3200" dirty="0"/>
              <a:t> </a:t>
            </a:r>
            <a:r>
              <a:rPr lang="fr-CH" sz="3200" dirty="0" err="1"/>
              <a:t>doves</a:t>
            </a:r>
            <a:r>
              <a:rPr lang="fr-CH" sz="3200" dirty="0"/>
              <a:t> in </a:t>
            </a:r>
            <a:r>
              <a:rPr lang="fr-CH" sz="3200" dirty="0" err="1"/>
              <a:t>our</a:t>
            </a:r>
            <a:r>
              <a:rPr lang="fr-CH" sz="3200" dirty="0"/>
              <a:t> love for one </a:t>
            </a:r>
            <a:r>
              <a:rPr lang="fr-CH" sz="3200" dirty="0" err="1"/>
              <a:t>another</a:t>
            </a:r>
            <a:r>
              <a:rPr lang="fr-CH" sz="3200" dirty="0"/>
              <a:t>, and by </a:t>
            </a:r>
            <a:r>
              <a:rPr lang="fr-CH" sz="3200" dirty="0" err="1"/>
              <a:t>emulating</a:t>
            </a:r>
            <a:r>
              <a:rPr lang="fr-CH" sz="3200" dirty="0"/>
              <a:t> </a:t>
            </a:r>
            <a:r>
              <a:rPr lang="fr-CH" sz="3200" dirty="0" err="1"/>
              <a:t>lambs</a:t>
            </a:r>
            <a:r>
              <a:rPr lang="fr-CH" sz="3200" dirty="0"/>
              <a:t> and </a:t>
            </a:r>
            <a:r>
              <a:rPr lang="fr-CH" sz="3200" dirty="0" err="1"/>
              <a:t>sheep</a:t>
            </a:r>
            <a:r>
              <a:rPr lang="fr-CH" sz="3200" dirty="0"/>
              <a:t> in </a:t>
            </a:r>
            <a:r>
              <a:rPr lang="fr-CH" sz="3200" dirty="0" err="1"/>
              <a:t>our</a:t>
            </a:r>
            <a:r>
              <a:rPr lang="fr-CH" sz="3200" dirty="0"/>
              <a:t> </a:t>
            </a:r>
            <a:r>
              <a:rPr lang="fr-CH" sz="3200" dirty="0" err="1"/>
              <a:t>gentle</a:t>
            </a:r>
            <a:r>
              <a:rPr lang="fr-CH" sz="3200" dirty="0"/>
              <a:t> </a:t>
            </a:r>
            <a:r>
              <a:rPr lang="fr-CH" sz="3200" dirty="0" err="1"/>
              <a:t>obedience</a:t>
            </a:r>
            <a:r>
              <a:rPr lang="fr-CH" sz="3200" dirty="0"/>
              <a:t>.»</a:t>
            </a:r>
          </a:p>
          <a:p>
            <a:pPr marL="0" indent="0">
              <a:buNone/>
            </a:pPr>
            <a:endParaRPr lang="fr-CH" sz="3200" dirty="0"/>
          </a:p>
          <a:p>
            <a:pPr marL="0" indent="0">
              <a:buNone/>
            </a:pPr>
            <a:endParaRPr lang="fr-CH" sz="3200" dirty="0"/>
          </a:p>
          <a:p>
            <a:pPr marL="0" indent="0">
              <a:buNone/>
            </a:pPr>
            <a:endParaRPr lang="fr-FR" sz="3200" dirty="0"/>
          </a:p>
        </p:txBody>
      </p:sp>
      <p:pic>
        <p:nvPicPr>
          <p:cNvPr id="7170" name="Picture 2">
            <a:extLst>
              <a:ext uri="{FF2B5EF4-FFF2-40B4-BE49-F238E27FC236}">
                <a16:creationId xmlns:a16="http://schemas.microsoft.com/office/drawing/2014/main" id="{C65CAB5F-AA1E-B34C-C20A-1975E5B06E2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22864"/>
            <a:ext cx="4337310" cy="543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74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AB9886-D352-C169-2EC5-5B8E07CA630F}"/>
              </a:ext>
            </a:extLst>
          </p:cNvPr>
          <p:cNvSpPr>
            <a:spLocks noGrp="1"/>
          </p:cNvSpPr>
          <p:nvPr>
            <p:ph type="title"/>
          </p:nvPr>
        </p:nvSpPr>
        <p:spPr/>
        <p:txBody>
          <a:bodyPr/>
          <a:lstStyle/>
          <a:p>
            <a:r>
              <a:rPr lang="fr-FR" b="1" dirty="0"/>
              <a:t>J. Calvin </a:t>
            </a:r>
          </a:p>
        </p:txBody>
      </p:sp>
      <p:sp>
        <p:nvSpPr>
          <p:cNvPr id="4" name="Espace réservé du contenu 3">
            <a:extLst>
              <a:ext uri="{FF2B5EF4-FFF2-40B4-BE49-F238E27FC236}">
                <a16:creationId xmlns:a16="http://schemas.microsoft.com/office/drawing/2014/main" id="{B60C0778-416E-72C9-E898-66197EF21815}"/>
              </a:ext>
            </a:extLst>
          </p:cNvPr>
          <p:cNvSpPr>
            <a:spLocks noGrp="1"/>
          </p:cNvSpPr>
          <p:nvPr>
            <p:ph sz="half" idx="2"/>
          </p:nvPr>
        </p:nvSpPr>
        <p:spPr>
          <a:xfrm>
            <a:off x="4164227" y="1"/>
            <a:ext cx="8027773" cy="685800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a:bodyPr>
          <a:lstStyle/>
          <a:p>
            <a:r>
              <a:rPr lang="fr-CH" sz="3600" dirty="0"/>
              <a:t>« L’unité qui est en la vérité »…</a:t>
            </a:r>
            <a:endParaRPr lang="fr-CH" sz="3600" b="1" dirty="0"/>
          </a:p>
          <a:p>
            <a:r>
              <a:rPr lang="fr-CH" sz="3600" dirty="0"/>
              <a:t> « Cette union consiste en deux liens : qu’il y ait accord en saine doctrine, et qu’il y ait charité fraternelle ». </a:t>
            </a:r>
          </a:p>
          <a:p>
            <a:endParaRPr lang="fr-CH" sz="3600" dirty="0"/>
          </a:p>
          <a:p>
            <a:r>
              <a:rPr lang="fr-CH" sz="3600" dirty="0"/>
              <a:t>“The </a:t>
            </a:r>
            <a:r>
              <a:rPr lang="fr-CH" sz="3600" dirty="0" err="1"/>
              <a:t>unity</a:t>
            </a:r>
            <a:r>
              <a:rPr lang="fr-CH" sz="3600" dirty="0"/>
              <a:t> </a:t>
            </a:r>
            <a:r>
              <a:rPr lang="fr-CH" sz="3600" dirty="0" err="1"/>
              <a:t>that</a:t>
            </a:r>
            <a:r>
              <a:rPr lang="fr-CH" sz="3600" dirty="0"/>
              <a:t> </a:t>
            </a:r>
            <a:r>
              <a:rPr lang="fr-CH" sz="3600" dirty="0" err="1"/>
              <a:t>is</a:t>
            </a:r>
            <a:r>
              <a:rPr lang="fr-CH" sz="3600" dirty="0"/>
              <a:t> </a:t>
            </a:r>
            <a:r>
              <a:rPr lang="fr-CH" sz="3600" dirty="0" err="1"/>
              <a:t>found</a:t>
            </a:r>
            <a:r>
              <a:rPr lang="fr-CH" sz="3600" dirty="0"/>
              <a:t> in the </a:t>
            </a:r>
            <a:r>
              <a:rPr lang="fr-CH" sz="3600" dirty="0" err="1"/>
              <a:t>truth</a:t>
            </a:r>
            <a:r>
              <a:rPr lang="fr-CH" sz="3600" dirty="0"/>
              <a:t>”…</a:t>
            </a:r>
            <a:r>
              <a:rPr lang="fr-CH" sz="3600" b="1" dirty="0"/>
              <a:t> </a:t>
            </a:r>
          </a:p>
          <a:p>
            <a:r>
              <a:rPr lang="fr-CH" sz="3600" dirty="0"/>
              <a:t>“This union </a:t>
            </a:r>
            <a:r>
              <a:rPr lang="fr-CH" sz="3600" dirty="0" err="1"/>
              <a:t>consists</a:t>
            </a:r>
            <a:r>
              <a:rPr lang="fr-CH" sz="3600" dirty="0"/>
              <a:t> of </a:t>
            </a:r>
            <a:r>
              <a:rPr lang="fr-CH" sz="3600" dirty="0" err="1"/>
              <a:t>two</a:t>
            </a:r>
            <a:r>
              <a:rPr lang="fr-CH" sz="3600" dirty="0"/>
              <a:t> bonds: </a:t>
            </a:r>
            <a:r>
              <a:rPr lang="fr-CH" sz="3600" dirty="0" err="1"/>
              <a:t>that</a:t>
            </a:r>
            <a:r>
              <a:rPr lang="fr-CH" sz="3600" dirty="0"/>
              <a:t> </a:t>
            </a:r>
            <a:r>
              <a:rPr lang="fr-CH" sz="3600" dirty="0" err="1"/>
              <a:t>there</a:t>
            </a:r>
            <a:r>
              <a:rPr lang="fr-CH" sz="3600" dirty="0"/>
              <a:t> </a:t>
            </a:r>
            <a:r>
              <a:rPr lang="fr-CH" sz="3600" dirty="0" err="1"/>
              <a:t>be</a:t>
            </a:r>
            <a:r>
              <a:rPr lang="fr-CH" sz="3600" dirty="0"/>
              <a:t> agreement on </a:t>
            </a:r>
            <a:r>
              <a:rPr lang="fr-CH" sz="3600" dirty="0" err="1"/>
              <a:t>sound</a:t>
            </a:r>
            <a:r>
              <a:rPr lang="fr-CH" sz="3600" dirty="0"/>
              <a:t> doctrine, and </a:t>
            </a:r>
            <a:r>
              <a:rPr lang="fr-CH" sz="3600" dirty="0" err="1"/>
              <a:t>that</a:t>
            </a:r>
            <a:r>
              <a:rPr lang="fr-CH" sz="3600" dirty="0"/>
              <a:t> </a:t>
            </a:r>
            <a:r>
              <a:rPr lang="fr-CH" sz="3600" dirty="0" err="1"/>
              <a:t>there</a:t>
            </a:r>
            <a:r>
              <a:rPr lang="fr-CH" sz="3600" dirty="0"/>
              <a:t> </a:t>
            </a:r>
            <a:r>
              <a:rPr lang="fr-CH" sz="3600" dirty="0" err="1"/>
              <a:t>be</a:t>
            </a:r>
            <a:r>
              <a:rPr lang="fr-CH" sz="3600" dirty="0"/>
              <a:t> </a:t>
            </a:r>
            <a:r>
              <a:rPr lang="fr-CH" sz="3600" dirty="0" err="1"/>
              <a:t>brotherly</a:t>
            </a:r>
            <a:r>
              <a:rPr lang="fr-CH" sz="3600" dirty="0"/>
              <a:t> love”.</a:t>
            </a:r>
          </a:p>
          <a:p>
            <a:endParaRPr lang="fr-FR" sz="3600" dirty="0"/>
          </a:p>
        </p:txBody>
      </p:sp>
      <p:pic>
        <p:nvPicPr>
          <p:cNvPr id="8194" name="Picture 2">
            <a:extLst>
              <a:ext uri="{FF2B5EF4-FFF2-40B4-BE49-F238E27FC236}">
                <a16:creationId xmlns:a16="http://schemas.microsoft.com/office/drawing/2014/main" id="{DAA3D182-D9F1-4613-BEEF-5D93E42689F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1285387"/>
            <a:ext cx="4164226" cy="577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2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2588E3-F601-7A42-1262-0F88880860C9}"/>
              </a:ext>
            </a:extLst>
          </p:cNvPr>
          <p:cNvSpPr>
            <a:spLocks noGrp="1"/>
          </p:cNvSpPr>
          <p:nvPr>
            <p:ph type="title"/>
          </p:nvPr>
        </p:nvSpPr>
        <p:spPr/>
        <p:txBody>
          <a:bodyPr/>
          <a:lstStyle/>
          <a:p>
            <a:r>
              <a:rPr lang="fr-FR" dirty="0"/>
              <a:t>Charles Henri Brent</a:t>
            </a:r>
          </a:p>
        </p:txBody>
      </p:sp>
      <p:sp>
        <p:nvSpPr>
          <p:cNvPr id="4" name="Espace réservé du contenu 3">
            <a:extLst>
              <a:ext uri="{FF2B5EF4-FFF2-40B4-BE49-F238E27FC236}">
                <a16:creationId xmlns:a16="http://schemas.microsoft.com/office/drawing/2014/main" id="{9B298163-5045-3C29-A97F-372FE2CB6826}"/>
              </a:ext>
            </a:extLst>
          </p:cNvPr>
          <p:cNvSpPr>
            <a:spLocks noGrp="1"/>
          </p:cNvSpPr>
          <p:nvPr>
            <p:ph sz="half" idx="2"/>
          </p:nvPr>
        </p:nvSpPr>
        <p:spPr>
          <a:xfrm>
            <a:off x="4003589" y="1479636"/>
            <a:ext cx="8188411" cy="5378364"/>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Autofit/>
          </a:bodyPr>
          <a:lstStyle/>
          <a:p>
            <a:r>
              <a:rPr lang="fr-CH" sz="3200" dirty="0"/>
              <a:t>« L’unité chrétienne, qui est une chose de l’Esprit et qui est fondée sur la double loi d’amour du Christ vient d’abord et précède l’unité ecclésiale, où l’unité de culte est un sommet nécessaire. » </a:t>
            </a:r>
          </a:p>
          <a:p>
            <a:endParaRPr lang="fr-CH" sz="3200" dirty="0"/>
          </a:p>
          <a:p>
            <a:r>
              <a:rPr lang="fr-CH" sz="3200" dirty="0"/>
              <a:t>“Christian </a:t>
            </a:r>
            <a:r>
              <a:rPr lang="fr-CH" sz="3200" dirty="0" err="1"/>
              <a:t>unity</a:t>
            </a:r>
            <a:r>
              <a:rPr lang="fr-CH" sz="3200" dirty="0"/>
              <a:t>, </a:t>
            </a:r>
            <a:r>
              <a:rPr lang="fr-CH" sz="3200" dirty="0" err="1"/>
              <a:t>which</a:t>
            </a:r>
            <a:r>
              <a:rPr lang="fr-CH" sz="3200" dirty="0"/>
              <a:t> </a:t>
            </a:r>
            <a:r>
              <a:rPr lang="fr-CH" sz="3200" dirty="0" err="1"/>
              <a:t>is</a:t>
            </a:r>
            <a:r>
              <a:rPr lang="fr-CH" sz="3200" dirty="0"/>
              <a:t> a </a:t>
            </a:r>
            <a:r>
              <a:rPr lang="fr-CH" sz="3200" dirty="0" err="1"/>
              <a:t>work</a:t>
            </a:r>
            <a:r>
              <a:rPr lang="fr-CH" sz="3200" dirty="0"/>
              <a:t> of the Spirit and </a:t>
            </a:r>
            <a:r>
              <a:rPr lang="fr-CH" sz="3200" dirty="0" err="1"/>
              <a:t>is</a:t>
            </a:r>
            <a:r>
              <a:rPr lang="fr-CH" sz="3200" dirty="0"/>
              <a:t> </a:t>
            </a:r>
            <a:r>
              <a:rPr lang="fr-CH" sz="3200" dirty="0" err="1"/>
              <a:t>founded</a:t>
            </a:r>
            <a:r>
              <a:rPr lang="fr-CH" sz="3200" dirty="0"/>
              <a:t> on </a:t>
            </a:r>
            <a:r>
              <a:rPr lang="fr-CH" sz="3200" dirty="0" err="1"/>
              <a:t>Christ’s</a:t>
            </a:r>
            <a:r>
              <a:rPr lang="fr-CH" sz="3200" dirty="0"/>
              <a:t> double </a:t>
            </a:r>
            <a:r>
              <a:rPr lang="fr-CH" sz="3200" dirty="0" err="1"/>
              <a:t>law</a:t>
            </a:r>
            <a:r>
              <a:rPr lang="fr-CH" sz="3200" dirty="0"/>
              <a:t> of love, </a:t>
            </a:r>
            <a:r>
              <a:rPr lang="fr-CH" sz="3200" dirty="0" err="1"/>
              <a:t>comes</a:t>
            </a:r>
            <a:r>
              <a:rPr lang="fr-CH" sz="3200" dirty="0"/>
              <a:t> first and </a:t>
            </a:r>
            <a:r>
              <a:rPr lang="fr-CH" sz="3200" dirty="0" err="1"/>
              <a:t>precedes</a:t>
            </a:r>
            <a:r>
              <a:rPr lang="fr-CH" sz="3200" dirty="0"/>
              <a:t> </a:t>
            </a:r>
            <a:r>
              <a:rPr lang="fr-CH" sz="3200" dirty="0" err="1"/>
              <a:t>ecclesial</a:t>
            </a:r>
            <a:r>
              <a:rPr lang="fr-CH" sz="3200" dirty="0"/>
              <a:t> </a:t>
            </a:r>
            <a:r>
              <a:rPr lang="fr-CH" sz="3200" dirty="0" err="1"/>
              <a:t>unity</a:t>
            </a:r>
            <a:r>
              <a:rPr lang="fr-CH" sz="3200" dirty="0"/>
              <a:t>, in </a:t>
            </a:r>
            <a:r>
              <a:rPr lang="fr-CH" sz="3200" dirty="0" err="1"/>
              <a:t>which</a:t>
            </a:r>
            <a:r>
              <a:rPr lang="fr-CH" sz="3200" dirty="0"/>
              <a:t> </a:t>
            </a:r>
            <a:r>
              <a:rPr lang="fr-CH" sz="3200" dirty="0" err="1"/>
              <a:t>unity</a:t>
            </a:r>
            <a:r>
              <a:rPr lang="fr-CH" sz="3200" dirty="0"/>
              <a:t> of </a:t>
            </a:r>
            <a:r>
              <a:rPr lang="fr-CH" sz="3200" dirty="0" err="1"/>
              <a:t>worship</a:t>
            </a:r>
            <a:r>
              <a:rPr lang="fr-CH" sz="3200" dirty="0"/>
              <a:t> </a:t>
            </a:r>
            <a:r>
              <a:rPr lang="fr-CH" sz="3200" dirty="0" err="1"/>
              <a:t>is</a:t>
            </a:r>
            <a:r>
              <a:rPr lang="fr-CH" sz="3200" dirty="0"/>
              <a:t> a </a:t>
            </a:r>
            <a:r>
              <a:rPr lang="fr-CH" sz="3200" dirty="0" err="1"/>
              <a:t>necessary</a:t>
            </a:r>
            <a:r>
              <a:rPr lang="fr-CH" sz="3200" dirty="0"/>
              <a:t> culmination</a:t>
            </a:r>
            <a:r>
              <a:rPr lang="fr-CH" sz="3200" baseline="30000" dirty="0"/>
              <a:t>.</a:t>
            </a:r>
            <a:r>
              <a:rPr lang="fr-CH" sz="3200" dirty="0"/>
              <a:t>”</a:t>
            </a:r>
          </a:p>
          <a:p>
            <a:endParaRPr lang="fr-FR" sz="3200" dirty="0"/>
          </a:p>
        </p:txBody>
      </p:sp>
      <p:pic>
        <p:nvPicPr>
          <p:cNvPr id="9218" name="Picture 2">
            <a:extLst>
              <a:ext uri="{FF2B5EF4-FFF2-40B4-BE49-F238E27FC236}">
                <a16:creationId xmlns:a16="http://schemas.microsoft.com/office/drawing/2014/main" id="{74AE8F5C-918C-7CAF-7CD9-350B1ABE28C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1479636"/>
            <a:ext cx="3805881" cy="539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54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62D30-FDA0-DC69-4724-25D8F1083A6A}"/>
              </a:ext>
            </a:extLst>
          </p:cNvPr>
          <p:cNvSpPr>
            <a:spLocks noGrp="1"/>
          </p:cNvSpPr>
          <p:nvPr>
            <p:ph type="title"/>
          </p:nvPr>
        </p:nvSpPr>
        <p:spPr>
          <a:xfrm>
            <a:off x="181232" y="365125"/>
            <a:ext cx="11172568" cy="1325563"/>
          </a:xfrm>
        </p:spPr>
        <p:txBody>
          <a:bodyPr/>
          <a:lstStyle/>
          <a:p>
            <a:r>
              <a:rPr lang="fr-FR" sz="4000" dirty="0"/>
              <a:t>Appel à l’unité – Call to Unity </a:t>
            </a:r>
            <a:br>
              <a:rPr lang="fr-FR" dirty="0"/>
            </a:br>
            <a:r>
              <a:rPr lang="fr-FR" sz="4000" dirty="0"/>
              <a:t>Lausanne 1927</a:t>
            </a:r>
          </a:p>
        </p:txBody>
      </p:sp>
      <p:sp>
        <p:nvSpPr>
          <p:cNvPr id="4" name="Espace réservé du contenu 3">
            <a:extLst>
              <a:ext uri="{FF2B5EF4-FFF2-40B4-BE49-F238E27FC236}">
                <a16:creationId xmlns:a16="http://schemas.microsoft.com/office/drawing/2014/main" id="{DE14284B-B9C3-E838-3AF2-CDCC1CBD2C99}"/>
              </a:ext>
            </a:extLst>
          </p:cNvPr>
          <p:cNvSpPr>
            <a:spLocks noGrp="1"/>
          </p:cNvSpPr>
          <p:nvPr>
            <p:ph sz="half" idx="2"/>
          </p:nvPr>
        </p:nvSpPr>
        <p:spPr>
          <a:xfrm>
            <a:off x="6172200" y="0"/>
            <a:ext cx="6019800" cy="685800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lnSpcReduction="10000"/>
          </a:bodyPr>
          <a:lstStyle/>
          <a:p>
            <a:pPr marL="0" indent="0">
              <a:buNone/>
            </a:pPr>
            <a:r>
              <a:rPr lang="fr-CH" dirty="0"/>
              <a:t>« Dieu veut l'unité. Notre présence à cette Conférence témoigne de notre désir de soumettre notre volonté à la sienne. Quelles que soient les raisons que nous puissions invoquer pour justifier les prémices de la désunion, nous déplorons sa persistance et devons désormais œuvrer, dans la repentance et la foi, à la reconstruction de nos murs brisés. »</a:t>
            </a:r>
          </a:p>
          <a:p>
            <a:pPr marL="0" indent="0">
              <a:buNone/>
            </a:pPr>
            <a:endParaRPr lang="fr-CH" dirty="0"/>
          </a:p>
          <a:p>
            <a:pPr marL="0" indent="0">
              <a:buNone/>
            </a:pPr>
            <a:r>
              <a:rPr lang="en-GB" dirty="0"/>
              <a:t>“God wills unity. Our presence in this Conference bears testimony to our desire to bend our wills to His. However we may justify the beginnings of disunion, we lament its continuance and henceforth must labour, in penitence and faith, to build up our broken walls.”</a:t>
            </a:r>
            <a:endParaRPr lang="fr-CH" dirty="0"/>
          </a:p>
          <a:p>
            <a:endParaRPr lang="fr-FR" dirty="0"/>
          </a:p>
        </p:txBody>
      </p:sp>
      <p:pic>
        <p:nvPicPr>
          <p:cNvPr id="10242" name="Picture 2">
            <a:extLst>
              <a:ext uri="{FF2B5EF4-FFF2-40B4-BE49-F238E27FC236}">
                <a16:creationId xmlns:a16="http://schemas.microsoft.com/office/drawing/2014/main" id="{2499BD21-42C1-47EF-1D2B-E899F70039F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728" y="2430925"/>
            <a:ext cx="6050529" cy="2870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82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6A7E50-4957-1D5B-8408-22144085D1EB}"/>
              </a:ext>
            </a:extLst>
          </p:cNvPr>
          <p:cNvSpPr>
            <a:spLocks noGrp="1"/>
          </p:cNvSpPr>
          <p:nvPr>
            <p:ph type="title"/>
          </p:nvPr>
        </p:nvSpPr>
        <p:spPr/>
        <p:txBody>
          <a:bodyPr/>
          <a:lstStyle/>
          <a:p>
            <a:r>
              <a:rPr lang="fr-CH" dirty="0"/>
              <a:t>6 thèmes théologiques - 6 </a:t>
            </a:r>
            <a:r>
              <a:rPr lang="fr-CH" dirty="0" err="1"/>
              <a:t>theological</a:t>
            </a:r>
            <a:r>
              <a:rPr lang="fr-CH" dirty="0"/>
              <a:t> </a:t>
            </a:r>
            <a:r>
              <a:rPr lang="fr-CH" dirty="0" err="1"/>
              <a:t>themes</a:t>
            </a:r>
            <a:endParaRPr lang="fr-FR" dirty="0"/>
          </a:p>
        </p:txBody>
      </p:sp>
      <p:sp>
        <p:nvSpPr>
          <p:cNvPr id="3" name="Espace réservé du contenu 2">
            <a:extLst>
              <a:ext uri="{FF2B5EF4-FFF2-40B4-BE49-F238E27FC236}">
                <a16:creationId xmlns:a16="http://schemas.microsoft.com/office/drawing/2014/main" id="{462BF32B-46E1-7A77-EE0B-52E1B94E5815}"/>
              </a:ext>
            </a:extLst>
          </p:cNvPr>
          <p:cNvSpPr>
            <a:spLocks noGrp="1"/>
          </p:cNvSpPr>
          <p:nvPr>
            <p:ph sz="half" idx="1"/>
          </p:nvPr>
        </p:nvSpPr>
        <p:sp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a:bodyPr>
          <a:lstStyle/>
          <a:p>
            <a:r>
              <a:rPr lang="fr-CH" sz="3600" dirty="0"/>
              <a:t>la mission et la nature de l’Église, </a:t>
            </a:r>
          </a:p>
          <a:p>
            <a:r>
              <a:rPr lang="fr-CH" sz="3600" dirty="0"/>
              <a:t>la confession de foi, </a:t>
            </a:r>
          </a:p>
          <a:p>
            <a:r>
              <a:rPr lang="fr-CH" sz="3600" dirty="0"/>
              <a:t>le ministère, </a:t>
            </a:r>
          </a:p>
          <a:p>
            <a:r>
              <a:rPr lang="fr-CH" sz="3600" dirty="0"/>
              <a:t>les sacrements </a:t>
            </a:r>
          </a:p>
          <a:p>
            <a:r>
              <a:rPr lang="fr-CH" sz="3600" dirty="0"/>
              <a:t>la nature de l’unité.</a:t>
            </a:r>
          </a:p>
          <a:p>
            <a:endParaRPr lang="fr-FR" sz="3600" dirty="0"/>
          </a:p>
        </p:txBody>
      </p:sp>
      <p:sp>
        <p:nvSpPr>
          <p:cNvPr id="4" name="Espace réservé du contenu 3">
            <a:extLst>
              <a:ext uri="{FF2B5EF4-FFF2-40B4-BE49-F238E27FC236}">
                <a16:creationId xmlns:a16="http://schemas.microsoft.com/office/drawing/2014/main" id="{26C40631-BFDB-AD47-E847-7ED2F252724E}"/>
              </a:ext>
            </a:extLst>
          </p:cNvPr>
          <p:cNvSpPr>
            <a:spLocks noGrp="1"/>
          </p:cNvSpPr>
          <p:nvPr>
            <p:ph sz="half" idx="2"/>
          </p:nvPr>
        </p:nvSpPr>
        <p: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r>
              <a:rPr lang="fr-CH" sz="3600" dirty="0"/>
              <a:t>the mission and nature of the Church, </a:t>
            </a:r>
          </a:p>
          <a:p>
            <a:r>
              <a:rPr lang="fr-CH" sz="3600" dirty="0"/>
              <a:t>the </a:t>
            </a:r>
            <a:r>
              <a:rPr lang="fr-CH" sz="3600" dirty="0" err="1"/>
              <a:t>creed</a:t>
            </a:r>
            <a:r>
              <a:rPr lang="fr-CH" sz="3600" dirty="0"/>
              <a:t>, </a:t>
            </a:r>
          </a:p>
          <a:p>
            <a:r>
              <a:rPr lang="fr-CH" sz="3600" dirty="0" err="1"/>
              <a:t>ministry</a:t>
            </a:r>
            <a:r>
              <a:rPr lang="fr-CH" sz="3600" dirty="0"/>
              <a:t>, </a:t>
            </a:r>
          </a:p>
          <a:p>
            <a:r>
              <a:rPr lang="fr-CH" sz="3600" dirty="0"/>
              <a:t>the </a:t>
            </a:r>
            <a:r>
              <a:rPr lang="fr-CH" sz="3600" dirty="0" err="1"/>
              <a:t>sacraments</a:t>
            </a:r>
            <a:r>
              <a:rPr lang="fr-CH" sz="3600" dirty="0"/>
              <a:t>, </a:t>
            </a:r>
          </a:p>
          <a:p>
            <a:r>
              <a:rPr lang="fr-CH" sz="3600" dirty="0"/>
              <a:t>the nature of </a:t>
            </a:r>
            <a:r>
              <a:rPr lang="fr-CH" sz="3600" dirty="0" err="1"/>
              <a:t>unity</a:t>
            </a:r>
            <a:r>
              <a:rPr lang="fr-CH" sz="3600" dirty="0"/>
              <a:t>.</a:t>
            </a:r>
          </a:p>
          <a:p>
            <a:endParaRPr lang="fr-FR" dirty="0"/>
          </a:p>
        </p:txBody>
      </p:sp>
    </p:spTree>
    <p:extLst>
      <p:ext uri="{BB962C8B-B14F-4D97-AF65-F5344CB8AC3E}">
        <p14:creationId xmlns:p14="http://schemas.microsoft.com/office/powerpoint/2010/main" val="3335959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666BA-08FF-7FF5-D456-52D9E905CCAA}"/>
              </a:ext>
            </a:extLst>
          </p:cNvPr>
          <p:cNvSpPr>
            <a:spLocks noGrp="1"/>
          </p:cNvSpPr>
          <p:nvPr>
            <p:ph type="title"/>
          </p:nvPr>
        </p:nvSpPr>
        <p:spPr/>
        <p:txBody>
          <a:bodyPr/>
          <a:lstStyle/>
          <a:p>
            <a:pPr algn="ctr"/>
            <a:r>
              <a:rPr lang="fr-FR" dirty="0"/>
              <a:t>JC2033 et le credo de Nicée </a:t>
            </a:r>
            <a:br>
              <a:rPr lang="fr-FR" dirty="0"/>
            </a:br>
            <a:r>
              <a:rPr lang="fr-FR" dirty="0"/>
              <a:t>JC 2033 and the </a:t>
            </a:r>
            <a:r>
              <a:rPr lang="fr-FR" dirty="0" err="1"/>
              <a:t>Nicaean</a:t>
            </a:r>
            <a:r>
              <a:rPr lang="fr-FR" dirty="0"/>
              <a:t> Creed</a:t>
            </a:r>
          </a:p>
        </p:txBody>
      </p:sp>
      <p:sp>
        <p:nvSpPr>
          <p:cNvPr id="4" name="Espace réservé du contenu 3">
            <a:extLst>
              <a:ext uri="{FF2B5EF4-FFF2-40B4-BE49-F238E27FC236}">
                <a16:creationId xmlns:a16="http://schemas.microsoft.com/office/drawing/2014/main" id="{C1FCCC65-C8F9-E86D-5AB8-257F8D902AA7}"/>
              </a:ext>
            </a:extLst>
          </p:cNvPr>
          <p:cNvSpPr>
            <a:spLocks noGrp="1"/>
          </p:cNvSpPr>
          <p:nvPr>
            <p:ph sz="half" idx="2"/>
          </p:nvPr>
        </p:nvSpPr>
        <p:spPr>
          <a:xfrm>
            <a:off x="5165124" y="1825625"/>
            <a:ext cx="6623222" cy="4785240"/>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lstStyle/>
          <a:p>
            <a:r>
              <a:rPr lang="fr-CH" dirty="0"/>
              <a:t>« Avec tous les chrétiens qui confessent la nature trinitaire de Dieu et le salut offert en Jésus-Christ, vrai Dieu et vrai homme, nous reconnaissons le Credo de Nicée-Constantinople. »</a:t>
            </a:r>
          </a:p>
          <a:p>
            <a:endParaRPr lang="fr-CH" dirty="0"/>
          </a:p>
          <a:p>
            <a:r>
              <a:rPr lang="fr-CH" dirty="0"/>
              <a:t>“</a:t>
            </a:r>
            <a:r>
              <a:rPr lang="fr-CH" dirty="0" err="1"/>
              <a:t>Together</a:t>
            </a:r>
            <a:r>
              <a:rPr lang="fr-CH" dirty="0"/>
              <a:t> </a:t>
            </a:r>
            <a:r>
              <a:rPr lang="fr-CH" dirty="0" err="1"/>
              <a:t>with</a:t>
            </a:r>
            <a:r>
              <a:rPr lang="fr-CH" dirty="0"/>
              <a:t> all Christians </a:t>
            </a:r>
            <a:r>
              <a:rPr lang="fr-CH" dirty="0" err="1"/>
              <a:t>who</a:t>
            </a:r>
            <a:r>
              <a:rPr lang="fr-CH" dirty="0"/>
              <a:t> </a:t>
            </a:r>
            <a:r>
              <a:rPr lang="fr-CH" dirty="0" err="1"/>
              <a:t>profess</a:t>
            </a:r>
            <a:r>
              <a:rPr lang="fr-CH" dirty="0"/>
              <a:t> the </a:t>
            </a:r>
            <a:r>
              <a:rPr lang="fr-CH" dirty="0" err="1"/>
              <a:t>triune</a:t>
            </a:r>
            <a:r>
              <a:rPr lang="fr-CH" dirty="0"/>
              <a:t> nature of God and the salvation </a:t>
            </a:r>
            <a:r>
              <a:rPr lang="fr-CH" dirty="0" err="1"/>
              <a:t>offered</a:t>
            </a:r>
            <a:r>
              <a:rPr lang="fr-CH" dirty="0"/>
              <a:t> in Jesus Christ, </a:t>
            </a:r>
            <a:r>
              <a:rPr lang="fr-CH" dirty="0" err="1"/>
              <a:t>true</a:t>
            </a:r>
            <a:r>
              <a:rPr lang="fr-CH" dirty="0"/>
              <a:t> God and </a:t>
            </a:r>
            <a:r>
              <a:rPr lang="fr-CH" dirty="0" err="1"/>
              <a:t>true</a:t>
            </a:r>
            <a:r>
              <a:rPr lang="fr-CH" dirty="0"/>
              <a:t> man, </a:t>
            </a:r>
            <a:r>
              <a:rPr lang="fr-CH" dirty="0" err="1"/>
              <a:t>we</a:t>
            </a:r>
            <a:r>
              <a:rPr lang="fr-CH" dirty="0"/>
              <a:t> </a:t>
            </a:r>
            <a:r>
              <a:rPr lang="fr-CH" dirty="0" err="1"/>
              <a:t>uphold</a:t>
            </a:r>
            <a:r>
              <a:rPr lang="fr-CH" dirty="0"/>
              <a:t> the </a:t>
            </a:r>
            <a:r>
              <a:rPr lang="fr-CH" dirty="0" err="1"/>
              <a:t>Nicene-Constantinopolitan</a:t>
            </a:r>
            <a:r>
              <a:rPr lang="fr-CH" dirty="0"/>
              <a:t> Creed.”</a:t>
            </a:r>
          </a:p>
          <a:p>
            <a:pPr marL="0" indent="0">
              <a:buNone/>
            </a:pPr>
            <a:endParaRPr lang="fr-FR" dirty="0"/>
          </a:p>
        </p:txBody>
      </p:sp>
      <p:pic>
        <p:nvPicPr>
          <p:cNvPr id="11266" name="Picture 2">
            <a:extLst>
              <a:ext uri="{FF2B5EF4-FFF2-40B4-BE49-F238E27FC236}">
                <a16:creationId xmlns:a16="http://schemas.microsoft.com/office/drawing/2014/main" id="{FFABB5E3-DC62-FBD1-BF0E-1DB02B7BE4A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3645179" cy="495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4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9716886-1C39-1010-B1E8-3DE2CA61A31E}"/>
              </a:ext>
            </a:extLst>
          </p:cNvPr>
          <p:cNvSpPr>
            <a:spLocks noGrp="1"/>
          </p:cNvSpPr>
          <p:nvPr>
            <p:ph type="title"/>
          </p:nvPr>
        </p:nvSpPr>
        <p:spPr>
          <a:xfrm>
            <a:off x="212652" y="574158"/>
            <a:ext cx="5019750" cy="2391033"/>
          </a:xfrm>
        </p:spPr>
        <p:txBody>
          <a:bodyPr vert="horz" lIns="91440" tIns="45720" rIns="91440" bIns="45720" rtlCol="0" anchor="t">
            <a:noAutofit/>
          </a:bodyPr>
          <a:lstStyle/>
          <a:p>
            <a:r>
              <a:rPr lang="en-US" sz="3600" kern="1200" dirty="0">
                <a:solidFill>
                  <a:schemeClr val="bg1"/>
                </a:solidFill>
                <a:latin typeface="+mj-lt"/>
                <a:ea typeface="+mj-ea"/>
                <a:cs typeface="+mj-cs"/>
              </a:rPr>
              <a:t>Pape Léon: « Un chemin spirituel vers 2033 » … </a:t>
            </a:r>
            <a:br>
              <a:rPr lang="en-US" sz="3600" kern="1200" dirty="0">
                <a:solidFill>
                  <a:schemeClr val="bg1"/>
                </a:solidFill>
                <a:latin typeface="+mj-lt"/>
                <a:ea typeface="+mj-ea"/>
                <a:cs typeface="+mj-cs"/>
              </a:rPr>
            </a:br>
            <a:br>
              <a:rPr lang="en-US" sz="3600" kern="1200" dirty="0">
                <a:solidFill>
                  <a:schemeClr val="bg1"/>
                </a:solidFill>
                <a:latin typeface="+mj-lt"/>
                <a:ea typeface="+mj-ea"/>
                <a:cs typeface="+mj-cs"/>
              </a:rPr>
            </a:br>
            <a:r>
              <a:rPr lang="en-US" sz="3600" kern="1200" dirty="0">
                <a:solidFill>
                  <a:schemeClr val="bg1"/>
                </a:solidFill>
                <a:latin typeface="+mj-lt"/>
                <a:ea typeface="+mj-ea"/>
                <a:cs typeface="+mj-cs"/>
              </a:rPr>
              <a:t>Après </a:t>
            </a:r>
            <a:r>
              <a:rPr lang="en-US" sz="3600" kern="1200" dirty="0" err="1">
                <a:solidFill>
                  <a:schemeClr val="bg1"/>
                </a:solidFill>
                <a:latin typeface="+mj-lt"/>
                <a:ea typeface="+mj-ea"/>
                <a:cs typeface="+mj-cs"/>
              </a:rPr>
              <a:t>Nicée</a:t>
            </a:r>
            <a:r>
              <a:rPr lang="en-US" sz="3600" kern="1200" dirty="0">
                <a:solidFill>
                  <a:schemeClr val="bg1"/>
                </a:solidFill>
                <a:latin typeface="+mj-lt"/>
                <a:ea typeface="+mj-ea"/>
                <a:cs typeface="+mj-cs"/>
              </a:rPr>
              <a:t>, se </a:t>
            </a:r>
            <a:r>
              <a:rPr lang="en-US" sz="3600" kern="1200" dirty="0" err="1">
                <a:solidFill>
                  <a:schemeClr val="bg1"/>
                </a:solidFill>
                <a:latin typeface="+mj-lt"/>
                <a:ea typeface="+mj-ea"/>
                <a:cs typeface="+mj-cs"/>
              </a:rPr>
              <a:t>retrouver</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en</a:t>
            </a:r>
            <a:r>
              <a:rPr lang="en-US" sz="3600" kern="1200" dirty="0">
                <a:solidFill>
                  <a:schemeClr val="bg1"/>
                </a:solidFill>
                <a:latin typeface="+mj-lt"/>
                <a:ea typeface="+mj-ea"/>
                <a:cs typeface="+mj-cs"/>
              </a:rPr>
              <a:t> 2033 à Jérusalem “Aux </a:t>
            </a:r>
            <a:r>
              <a:rPr lang="en-US" sz="3600" kern="1200" dirty="0" err="1">
                <a:solidFill>
                  <a:schemeClr val="bg1"/>
                </a:solidFill>
                <a:latin typeface="+mj-lt"/>
                <a:ea typeface="+mj-ea"/>
                <a:cs typeface="+mj-cs"/>
              </a:rPr>
              <a:t>racines</a:t>
            </a:r>
            <a:r>
              <a:rPr lang="en-US" sz="3600" kern="1200" dirty="0">
                <a:solidFill>
                  <a:schemeClr val="bg1"/>
                </a:solidFill>
                <a:latin typeface="+mj-lt"/>
                <a:ea typeface="+mj-ea"/>
                <a:cs typeface="+mj-cs"/>
              </a:rPr>
              <a:t> de </a:t>
            </a:r>
            <a:r>
              <a:rPr lang="en-US" sz="3600" kern="1200" dirty="0" err="1">
                <a:solidFill>
                  <a:schemeClr val="bg1"/>
                </a:solidFill>
                <a:latin typeface="+mj-lt"/>
                <a:ea typeface="+mj-ea"/>
                <a:cs typeface="+mj-cs"/>
              </a:rPr>
              <a:t>notre</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foi</a:t>
            </a:r>
            <a:r>
              <a:rPr lang="en-US" sz="3600" kern="1200" dirty="0">
                <a:solidFill>
                  <a:schemeClr val="bg1"/>
                </a:solidFill>
                <a:latin typeface="+mj-lt"/>
                <a:ea typeface="+mj-ea"/>
                <a:cs typeface="+mj-cs"/>
              </a:rPr>
              <a:t>”</a:t>
            </a:r>
            <a:br>
              <a:rPr lang="en-US" sz="3600" kern="1200" dirty="0">
                <a:solidFill>
                  <a:schemeClr val="bg1"/>
                </a:solidFill>
                <a:latin typeface="+mj-lt"/>
                <a:ea typeface="+mj-ea"/>
                <a:cs typeface="+mj-cs"/>
              </a:rPr>
            </a:br>
            <a:r>
              <a:rPr lang="fr-CH" sz="3600" dirty="0"/>
              <a:t>Pope Leo: ‘A spiritual </a:t>
            </a:r>
            <a:r>
              <a:rPr lang="fr-CH" sz="3600" dirty="0" err="1"/>
              <a:t>journey</a:t>
            </a:r>
            <a:r>
              <a:rPr lang="fr-CH" sz="3600" dirty="0"/>
              <a:t> </a:t>
            </a:r>
            <a:r>
              <a:rPr lang="fr-CH" sz="3600" dirty="0" err="1"/>
              <a:t>towards</a:t>
            </a:r>
            <a:r>
              <a:rPr lang="fr-CH" sz="3600" dirty="0"/>
              <a:t> 2033’</a:t>
            </a:r>
            <a:br>
              <a:rPr lang="fr-CH" sz="3600" dirty="0"/>
            </a:br>
            <a:endParaRPr lang="en-US" sz="3600" kern="1200" dirty="0">
              <a:solidFill>
                <a:schemeClr val="bg1"/>
              </a:solidFill>
              <a:latin typeface="+mj-lt"/>
              <a:ea typeface="+mj-ea"/>
              <a:cs typeface="+mj-cs"/>
            </a:endParaRPr>
          </a:p>
        </p:txBody>
      </p:sp>
      <p:sp>
        <p:nvSpPr>
          <p:cNvPr id="1030" name="Content Placeholder 1029">
            <a:extLst>
              <a:ext uri="{FF2B5EF4-FFF2-40B4-BE49-F238E27FC236}">
                <a16:creationId xmlns:a16="http://schemas.microsoft.com/office/drawing/2014/main" id="{FF86D494-366F-482F-107E-67D6C42C6313}"/>
              </a:ext>
            </a:extLst>
          </p:cNvPr>
          <p:cNvSpPr>
            <a:spLocks noGrp="1"/>
          </p:cNvSpPr>
          <p:nvPr>
            <p:ph sz="half" idx="2"/>
          </p:nvPr>
        </p:nvSpPr>
        <p:spPr>
          <a:xfrm>
            <a:off x="212651" y="4152328"/>
            <a:ext cx="5252484" cy="1323439"/>
          </a:xfrm>
        </p:spPr>
        <p:txBody>
          <a:bodyPr vert="horz" lIns="91440" tIns="45720" rIns="91440" bIns="45720" rtlCol="0">
            <a:noAutofit/>
          </a:bodyPr>
          <a:lstStyle/>
          <a:p>
            <a:pPr marL="0" indent="0">
              <a:buNone/>
            </a:pPr>
            <a:r>
              <a:rPr lang="fr-CH" sz="3600" dirty="0">
                <a:solidFill>
                  <a:schemeClr val="bg1"/>
                </a:solidFill>
              </a:rPr>
              <a:t>Pope Leo: «A spiritual </a:t>
            </a:r>
            <a:r>
              <a:rPr lang="fr-CH" sz="3600" dirty="0" err="1">
                <a:solidFill>
                  <a:schemeClr val="bg1"/>
                </a:solidFill>
              </a:rPr>
              <a:t>journey</a:t>
            </a:r>
            <a:r>
              <a:rPr lang="fr-CH" sz="3600" dirty="0">
                <a:solidFill>
                  <a:schemeClr val="bg1"/>
                </a:solidFill>
              </a:rPr>
              <a:t> </a:t>
            </a:r>
            <a:r>
              <a:rPr lang="fr-CH" sz="3600" dirty="0" err="1">
                <a:solidFill>
                  <a:schemeClr val="bg1"/>
                </a:solidFill>
              </a:rPr>
              <a:t>towards</a:t>
            </a:r>
            <a:r>
              <a:rPr lang="fr-CH" sz="3600" dirty="0">
                <a:solidFill>
                  <a:schemeClr val="bg1"/>
                </a:solidFill>
              </a:rPr>
              <a:t> 2033»…</a:t>
            </a:r>
          </a:p>
          <a:p>
            <a:pPr marL="0" indent="0">
              <a:buNone/>
            </a:pPr>
            <a:r>
              <a:rPr lang="fr-CH" sz="3600" dirty="0" err="1">
                <a:solidFill>
                  <a:schemeClr val="bg1"/>
                </a:solidFill>
              </a:rPr>
              <a:t>After</a:t>
            </a:r>
            <a:r>
              <a:rPr lang="fr-CH" sz="3600" dirty="0">
                <a:solidFill>
                  <a:schemeClr val="bg1"/>
                </a:solidFill>
              </a:rPr>
              <a:t> </a:t>
            </a:r>
            <a:r>
              <a:rPr lang="fr-CH" sz="3600" dirty="0" err="1">
                <a:solidFill>
                  <a:schemeClr val="bg1"/>
                </a:solidFill>
              </a:rPr>
              <a:t>Nicaea</a:t>
            </a:r>
            <a:r>
              <a:rPr lang="fr-CH" sz="3600" dirty="0">
                <a:solidFill>
                  <a:schemeClr val="bg1"/>
                </a:solidFill>
              </a:rPr>
              <a:t>, go to Jerusalem «to the </a:t>
            </a:r>
            <a:r>
              <a:rPr lang="fr-CH" sz="3600" dirty="0" err="1">
                <a:solidFill>
                  <a:schemeClr val="bg1"/>
                </a:solidFill>
              </a:rPr>
              <a:t>roots</a:t>
            </a:r>
            <a:r>
              <a:rPr lang="fr-CH" sz="3600" dirty="0">
                <a:solidFill>
                  <a:schemeClr val="bg1"/>
                </a:solidFill>
              </a:rPr>
              <a:t> of </a:t>
            </a:r>
            <a:r>
              <a:rPr lang="fr-CH" sz="3600" dirty="0" err="1">
                <a:solidFill>
                  <a:schemeClr val="bg1"/>
                </a:solidFill>
              </a:rPr>
              <a:t>our</a:t>
            </a:r>
            <a:r>
              <a:rPr lang="fr-CH" sz="3600" dirty="0">
                <a:solidFill>
                  <a:schemeClr val="bg1"/>
                </a:solidFill>
              </a:rPr>
              <a:t> </a:t>
            </a:r>
            <a:r>
              <a:rPr lang="fr-CH" sz="3600" dirty="0" err="1">
                <a:solidFill>
                  <a:schemeClr val="bg1"/>
                </a:solidFill>
              </a:rPr>
              <a:t>faith</a:t>
            </a:r>
            <a:r>
              <a:rPr lang="fr-CH" sz="3600">
                <a:solidFill>
                  <a:schemeClr val="bg1"/>
                </a:solidFill>
              </a:rPr>
              <a:t>» in 2033.</a:t>
            </a:r>
            <a:endParaRPr lang="fr-CH" sz="3600" dirty="0">
              <a:solidFill>
                <a:schemeClr val="bg1"/>
              </a:solidFill>
            </a:endParaRPr>
          </a:p>
          <a:p>
            <a:endParaRPr lang="en-US" sz="3600" dirty="0">
              <a:solidFill>
                <a:schemeClr val="bg1"/>
              </a:solidFill>
            </a:endParaRPr>
          </a:p>
        </p:txBody>
      </p:sp>
      <p:pic>
        <p:nvPicPr>
          <p:cNvPr id="1026" name="Picture 2">
            <a:extLst>
              <a:ext uri="{FF2B5EF4-FFF2-40B4-BE49-F238E27FC236}">
                <a16:creationId xmlns:a16="http://schemas.microsoft.com/office/drawing/2014/main" id="{0CF6DFD0-9042-0858-79DD-E676364BC96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r="-3" b="21593"/>
          <a:stretch>
            <a:fillRect/>
          </a:stretch>
        </p:blipFill>
        <p:spPr bwMode="auto">
          <a:xfrm>
            <a:off x="5814060" y="2"/>
            <a:ext cx="6377940" cy="3333749"/>
          </a:xfrm>
          <a:custGeom>
            <a:avLst/>
            <a:gdLst/>
            <a:ahLst/>
            <a:cxnLst/>
            <a:rect l="l" t="t" r="r" b="b"/>
            <a:pathLst>
              <a:path w="6377940" h="3333749">
                <a:moveTo>
                  <a:pt x="0" y="0"/>
                </a:moveTo>
                <a:lnTo>
                  <a:pt x="6377940" y="0"/>
                </a:lnTo>
                <a:lnTo>
                  <a:pt x="6377940" y="3333749"/>
                </a:lnTo>
                <a:lnTo>
                  <a:pt x="174585" y="3333749"/>
                </a:lnTo>
                <a:lnTo>
                  <a:pt x="0" y="2202180"/>
                </a:lnTo>
                <a:close/>
              </a:path>
            </a:pathLst>
          </a:custGeom>
          <a:noFill/>
          <a:extLst>
            <a:ext uri="{909E8E84-426E-40DD-AFC4-6F175D3DCCD1}">
              <a14:hiddenFill xmlns:a14="http://schemas.microsoft.com/office/drawing/2010/main">
                <a:solidFill>
                  <a:srgbClr val="FFFFFF"/>
                </a:solidFill>
              </a14:hiddenFill>
            </a:ext>
          </a:extLst>
        </p:spPr>
      </p:pic>
      <p:pic>
        <p:nvPicPr>
          <p:cNvPr id="6" name="Espace réservé du contenu 5">
            <a:extLst>
              <a:ext uri="{FF2B5EF4-FFF2-40B4-BE49-F238E27FC236}">
                <a16:creationId xmlns:a16="http://schemas.microsoft.com/office/drawing/2014/main" id="{6AE197AC-F406-2FE3-5BAD-B1BA3C2B7BA4}"/>
              </a:ext>
            </a:extLst>
          </p:cNvPr>
          <p:cNvPicPr>
            <a:picLocks noChangeAspect="1"/>
          </p:cNvPicPr>
          <p:nvPr/>
        </p:nvPicPr>
        <p:blipFill>
          <a:blip r:embed="rId3"/>
          <a:srcRect r="1" b="21694"/>
          <a:stretch>
            <a:fillRect/>
          </a:stretch>
        </p:blipFill>
        <p:spPr>
          <a:xfrm>
            <a:off x="5814060" y="3524252"/>
            <a:ext cx="6377940" cy="3333748"/>
          </a:xfrm>
          <a:custGeom>
            <a:avLst/>
            <a:gdLst/>
            <a:ahLst/>
            <a:cxnLst/>
            <a:rect l="l" t="t" r="r" b="b"/>
            <a:pathLst>
              <a:path w="6377940" h="3333748">
                <a:moveTo>
                  <a:pt x="203977" y="0"/>
                </a:moveTo>
                <a:lnTo>
                  <a:pt x="6377940" y="0"/>
                </a:lnTo>
                <a:lnTo>
                  <a:pt x="6377940" y="3333748"/>
                </a:lnTo>
                <a:lnTo>
                  <a:pt x="0" y="3333748"/>
                </a:lnTo>
                <a:lnTo>
                  <a:pt x="525780" y="1931668"/>
                </a:lnTo>
                <a:lnTo>
                  <a:pt x="205740" y="11428"/>
                </a:lnTo>
                <a:close/>
              </a:path>
            </a:pathLst>
          </a:custGeom>
        </p:spPr>
      </p:pic>
      <p:grpSp>
        <p:nvGrpSpPr>
          <p:cNvPr id="1035" name="Group 1034">
            <a:extLst>
              <a:ext uri="{FF2B5EF4-FFF2-40B4-BE49-F238E27FC236}">
                <a16:creationId xmlns:a16="http://schemas.microsoft.com/office/drawing/2014/main" id="{364A290D-B7BC-40B4-AB97-0C801BCC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8" y="544"/>
            <a:ext cx="874716" cy="6857455"/>
            <a:chOff x="5632358" y="544"/>
            <a:chExt cx="874716" cy="6857455"/>
          </a:xfrm>
        </p:grpSpPr>
        <p:sp>
          <p:nvSpPr>
            <p:cNvPr id="1036" name="Freeform: Shape 1035">
              <a:extLst>
                <a:ext uri="{FF2B5EF4-FFF2-40B4-BE49-F238E27FC236}">
                  <a16:creationId xmlns:a16="http://schemas.microsoft.com/office/drawing/2014/main" id="{3C60D1EB-842B-4027-9728-E57314926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dir="108000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44E103E5-C039-4EA4-843B-AD566B5C9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0017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5B4C3-3CD7-C97E-6779-151214151F5B}"/>
              </a:ext>
            </a:extLst>
          </p:cNvPr>
          <p:cNvSpPr>
            <a:spLocks noGrp="1"/>
          </p:cNvSpPr>
          <p:nvPr>
            <p:ph type="title"/>
          </p:nvPr>
        </p:nvSpPr>
        <p:spPr>
          <a:xfrm>
            <a:off x="838200" y="1112108"/>
            <a:ext cx="10515600" cy="578580"/>
          </a:xfrm>
        </p:spPr>
        <p:txBody>
          <a:bodyPr>
            <a:normAutofit fontScale="90000"/>
          </a:bodyPr>
          <a:lstStyle/>
          <a:p>
            <a:pPr algn="ctr"/>
            <a:r>
              <a:rPr lang="fr-CH" b="1" dirty="0"/>
              <a:t>5. Comment susciter l’unité relationnelle ? </a:t>
            </a:r>
            <a:br>
              <a:rPr lang="fr-CH" b="1" dirty="0"/>
            </a:br>
            <a:r>
              <a:rPr lang="fr-CH" b="1" dirty="0"/>
              <a:t>How can </a:t>
            </a:r>
            <a:r>
              <a:rPr lang="fr-CH" b="1" dirty="0" err="1"/>
              <a:t>we</a:t>
            </a:r>
            <a:r>
              <a:rPr lang="fr-CH" b="1" dirty="0"/>
              <a:t> </a:t>
            </a:r>
            <a:r>
              <a:rPr lang="fr-CH" b="1" dirty="0" err="1"/>
              <a:t>foster</a:t>
            </a:r>
            <a:r>
              <a:rPr lang="fr-CH" b="1" dirty="0"/>
              <a:t> </a:t>
            </a:r>
            <a:r>
              <a:rPr lang="fr-CH" b="1" dirty="0" err="1"/>
              <a:t>relational</a:t>
            </a:r>
            <a:r>
              <a:rPr lang="fr-CH" b="1" dirty="0"/>
              <a:t> </a:t>
            </a:r>
            <a:r>
              <a:rPr lang="fr-CH" b="1" dirty="0" err="1"/>
              <a:t>unity</a:t>
            </a:r>
            <a:r>
              <a:rPr lang="fr-CH" b="1" dirty="0"/>
              <a:t> ?</a:t>
            </a:r>
            <a:br>
              <a:rPr lang="fr-CH" dirty="0"/>
            </a:br>
            <a:br>
              <a:rPr lang="fr-CH" dirty="0"/>
            </a:br>
            <a:endParaRPr lang="fr-FR" dirty="0"/>
          </a:p>
        </p:txBody>
      </p:sp>
      <p:sp>
        <p:nvSpPr>
          <p:cNvPr id="3" name="Espace réservé du contenu 2">
            <a:extLst>
              <a:ext uri="{FF2B5EF4-FFF2-40B4-BE49-F238E27FC236}">
                <a16:creationId xmlns:a16="http://schemas.microsoft.com/office/drawing/2014/main" id="{61075DC0-0117-999E-F512-074EAF3BCB11}"/>
              </a:ext>
            </a:extLst>
          </p:cNvPr>
          <p:cNvSpPr>
            <a:spLocks noGrp="1"/>
          </p:cNvSpPr>
          <p:nvPr>
            <p:ph sz="half" idx="1"/>
          </p:nvPr>
        </p:nvSpPr>
        <p:spPr>
          <a:xfrm>
            <a:off x="308919" y="1690688"/>
            <a:ext cx="5710881" cy="4796609"/>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r>
              <a:rPr lang="fr-CH" dirty="0"/>
              <a:t>Se placer consciemment devant Dieu durant le dialogue.</a:t>
            </a:r>
          </a:p>
          <a:p>
            <a:r>
              <a:rPr lang="fr-CH" dirty="0"/>
              <a:t>Considérer chacun dans un esprit filial et fraternel</a:t>
            </a:r>
          </a:p>
          <a:p>
            <a:r>
              <a:rPr lang="fr-CH" dirty="0"/>
              <a:t>Vivre la « règle d’or »</a:t>
            </a:r>
          </a:p>
          <a:p>
            <a:r>
              <a:rPr lang="fr-CH" dirty="0"/>
              <a:t>Être prêt à changer d’opinion.</a:t>
            </a:r>
          </a:p>
          <a:p>
            <a:r>
              <a:rPr lang="fr-CH" dirty="0"/>
              <a:t>Accueillir avec bienveillance les opinions contraires.</a:t>
            </a:r>
          </a:p>
          <a:p>
            <a:r>
              <a:rPr lang="fr-CH" dirty="0"/>
              <a:t>Apprendre à perdre pour gagner l’unité.</a:t>
            </a:r>
          </a:p>
          <a:p>
            <a:endParaRPr lang="fr-FR" dirty="0"/>
          </a:p>
        </p:txBody>
      </p:sp>
      <p:sp>
        <p:nvSpPr>
          <p:cNvPr id="4" name="Espace réservé du contenu 3">
            <a:extLst>
              <a:ext uri="{FF2B5EF4-FFF2-40B4-BE49-F238E27FC236}">
                <a16:creationId xmlns:a16="http://schemas.microsoft.com/office/drawing/2014/main" id="{5C187FA0-D269-99B8-04BD-282854B1F3CF}"/>
              </a:ext>
            </a:extLst>
          </p:cNvPr>
          <p:cNvSpPr>
            <a:spLocks noGrp="1"/>
          </p:cNvSpPr>
          <p:nvPr>
            <p:ph sz="half" idx="2"/>
          </p:nvPr>
        </p:nvSpPr>
        <p:spPr>
          <a:xfrm>
            <a:off x="6172199" y="1690688"/>
            <a:ext cx="5710881" cy="4796609"/>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lstStyle/>
          <a:p>
            <a:r>
              <a:rPr lang="fr-CH" dirty="0" err="1"/>
              <a:t>Consciously</a:t>
            </a:r>
            <a:r>
              <a:rPr lang="fr-CH" dirty="0"/>
              <a:t> place </a:t>
            </a:r>
            <a:r>
              <a:rPr lang="fr-CH" dirty="0" err="1"/>
              <a:t>oneself</a:t>
            </a:r>
            <a:r>
              <a:rPr lang="fr-CH" dirty="0"/>
              <a:t> </a:t>
            </a:r>
            <a:r>
              <a:rPr lang="fr-CH" dirty="0" err="1"/>
              <a:t>before</a:t>
            </a:r>
            <a:r>
              <a:rPr lang="fr-CH" dirty="0"/>
              <a:t> God </a:t>
            </a:r>
            <a:r>
              <a:rPr lang="fr-CH" dirty="0" err="1"/>
              <a:t>during</a:t>
            </a:r>
            <a:r>
              <a:rPr lang="fr-CH" dirty="0"/>
              <a:t> the dialogue.</a:t>
            </a:r>
          </a:p>
          <a:p>
            <a:r>
              <a:rPr lang="fr-CH" dirty="0"/>
              <a:t>Treat </a:t>
            </a:r>
            <a:r>
              <a:rPr lang="fr-CH" dirty="0" err="1"/>
              <a:t>everyone</a:t>
            </a:r>
            <a:r>
              <a:rPr lang="fr-CH" dirty="0"/>
              <a:t> </a:t>
            </a:r>
            <a:r>
              <a:rPr lang="fr-CH" dirty="0" err="1"/>
              <a:t>with</a:t>
            </a:r>
            <a:r>
              <a:rPr lang="fr-CH" dirty="0"/>
              <a:t> a spirit of filial and </a:t>
            </a:r>
            <a:r>
              <a:rPr lang="fr-CH" dirty="0" err="1"/>
              <a:t>fraternal</a:t>
            </a:r>
            <a:r>
              <a:rPr lang="fr-CH" dirty="0"/>
              <a:t> love.</a:t>
            </a:r>
          </a:p>
          <a:p>
            <a:r>
              <a:rPr lang="fr-CH" dirty="0"/>
              <a:t>Live by the ‘golden </a:t>
            </a:r>
            <a:r>
              <a:rPr lang="fr-CH" dirty="0" err="1"/>
              <a:t>rule</a:t>
            </a:r>
            <a:r>
              <a:rPr lang="fr-CH" dirty="0"/>
              <a:t>’.</a:t>
            </a:r>
          </a:p>
          <a:p>
            <a:r>
              <a:rPr lang="fr-CH" dirty="0"/>
              <a:t>Be </a:t>
            </a:r>
            <a:r>
              <a:rPr lang="fr-CH" dirty="0" err="1"/>
              <a:t>prepared</a:t>
            </a:r>
            <a:r>
              <a:rPr lang="fr-CH" dirty="0"/>
              <a:t> to change </a:t>
            </a:r>
            <a:r>
              <a:rPr lang="fr-CH" dirty="0" err="1"/>
              <a:t>one’s</a:t>
            </a:r>
            <a:r>
              <a:rPr lang="fr-CH" dirty="0"/>
              <a:t> </a:t>
            </a:r>
            <a:r>
              <a:rPr lang="fr-CH" dirty="0" err="1"/>
              <a:t>mind</a:t>
            </a:r>
            <a:r>
              <a:rPr lang="fr-CH" dirty="0"/>
              <a:t>.</a:t>
            </a:r>
          </a:p>
          <a:p>
            <a:r>
              <a:rPr lang="fr-CH" dirty="0"/>
              <a:t>Welcome </a:t>
            </a:r>
            <a:r>
              <a:rPr lang="fr-CH" dirty="0" err="1"/>
              <a:t>opposing</a:t>
            </a:r>
            <a:r>
              <a:rPr lang="fr-CH" dirty="0"/>
              <a:t> </a:t>
            </a:r>
            <a:r>
              <a:rPr lang="fr-CH" dirty="0" err="1"/>
              <a:t>views</a:t>
            </a:r>
            <a:r>
              <a:rPr lang="fr-CH" dirty="0"/>
              <a:t> </a:t>
            </a:r>
            <a:r>
              <a:rPr lang="fr-CH" dirty="0" err="1"/>
              <a:t>with</a:t>
            </a:r>
            <a:r>
              <a:rPr lang="fr-CH" dirty="0"/>
              <a:t> </a:t>
            </a:r>
            <a:r>
              <a:rPr lang="fr-CH" dirty="0" err="1"/>
              <a:t>kindness</a:t>
            </a:r>
            <a:r>
              <a:rPr lang="fr-CH" dirty="0"/>
              <a:t>.</a:t>
            </a:r>
          </a:p>
          <a:p>
            <a:r>
              <a:rPr lang="fr-CH" dirty="0"/>
              <a:t>Learn to lose in </a:t>
            </a:r>
            <a:r>
              <a:rPr lang="fr-CH" dirty="0" err="1"/>
              <a:t>order</a:t>
            </a:r>
            <a:r>
              <a:rPr lang="fr-CH" dirty="0"/>
              <a:t> to gain </a:t>
            </a:r>
            <a:r>
              <a:rPr lang="fr-CH" dirty="0" err="1"/>
              <a:t>unity</a:t>
            </a:r>
            <a:r>
              <a:rPr lang="fr-CH" dirty="0"/>
              <a:t>.</a:t>
            </a:r>
          </a:p>
          <a:p>
            <a:endParaRPr lang="fr-FR" dirty="0"/>
          </a:p>
        </p:txBody>
      </p:sp>
    </p:spTree>
    <p:extLst>
      <p:ext uri="{BB962C8B-B14F-4D97-AF65-F5344CB8AC3E}">
        <p14:creationId xmlns:p14="http://schemas.microsoft.com/office/powerpoint/2010/main" val="1450310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610E00-CC63-39CC-F991-E18E92AB110A}"/>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AAA92A0-C60A-F1AB-718F-AF9224CEA423}"/>
              </a:ext>
            </a:extLst>
          </p:cNvPr>
          <p:cNvSpPr>
            <a:spLocks noGrp="1"/>
          </p:cNvSpPr>
          <p:nvPr>
            <p:ph sz="half" idx="1"/>
          </p:nvPr>
        </p:nvSpPr>
        <p:spPr>
          <a:xfrm>
            <a:off x="838200" y="365125"/>
            <a:ext cx="5181600" cy="581183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0" indent="0">
              <a:buNone/>
            </a:pPr>
            <a:r>
              <a:rPr lang="fr-FR" sz="3200" b="1" dirty="0"/>
              <a:t>3 Points fondamentaux: </a:t>
            </a:r>
          </a:p>
          <a:p>
            <a:pPr marL="0" indent="0">
              <a:buNone/>
            </a:pPr>
            <a:endParaRPr lang="fr-FR" sz="3200" dirty="0"/>
          </a:p>
          <a:p>
            <a:pPr marL="0" indent="0">
              <a:buNone/>
            </a:pPr>
            <a:endParaRPr lang="fr-FR" sz="3200" dirty="0"/>
          </a:p>
          <a:p>
            <a:r>
              <a:rPr lang="fr-FR" sz="3200" dirty="0"/>
              <a:t>La patience </a:t>
            </a:r>
          </a:p>
          <a:p>
            <a:pPr marL="0" indent="0">
              <a:buNone/>
            </a:pPr>
            <a:endParaRPr lang="fr-FR" sz="3200" dirty="0"/>
          </a:p>
          <a:p>
            <a:r>
              <a:rPr lang="fr-FR" sz="3200" dirty="0"/>
              <a:t>L’amitié spirituelle</a:t>
            </a:r>
          </a:p>
          <a:p>
            <a:pPr marL="0" indent="0">
              <a:buNone/>
            </a:pPr>
            <a:endParaRPr lang="fr-FR" sz="3200" dirty="0"/>
          </a:p>
          <a:p>
            <a:r>
              <a:rPr lang="fr-FR" sz="3200" dirty="0"/>
              <a:t>La proximité : Le principe de l’incarnation du Christ. </a:t>
            </a:r>
          </a:p>
          <a:p>
            <a:pPr marL="0" indent="0">
              <a:buNone/>
            </a:pPr>
            <a:endParaRPr lang="fr-FR" sz="3200" dirty="0"/>
          </a:p>
          <a:p>
            <a:pPr marL="0" indent="0">
              <a:buNone/>
            </a:pPr>
            <a:endParaRPr lang="fr-FR" sz="3200" dirty="0"/>
          </a:p>
        </p:txBody>
      </p:sp>
      <p:sp>
        <p:nvSpPr>
          <p:cNvPr id="4" name="Espace réservé du contenu 3">
            <a:extLst>
              <a:ext uri="{FF2B5EF4-FFF2-40B4-BE49-F238E27FC236}">
                <a16:creationId xmlns:a16="http://schemas.microsoft.com/office/drawing/2014/main" id="{D5508D6D-FB05-D7DD-81D3-A337685B017B}"/>
              </a:ext>
            </a:extLst>
          </p:cNvPr>
          <p:cNvSpPr>
            <a:spLocks noGrp="1"/>
          </p:cNvSpPr>
          <p:nvPr>
            <p:ph sz="half" idx="2"/>
          </p:nvPr>
        </p:nvSpPr>
        <p:spPr>
          <a:xfrm>
            <a:off x="6172200" y="365125"/>
            <a:ext cx="5181600" cy="5811838"/>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marL="0" indent="0">
              <a:buNone/>
            </a:pPr>
            <a:r>
              <a:rPr lang="fr-CH" sz="3200" b="1" dirty="0"/>
              <a:t>3 Fundamental Points: </a:t>
            </a:r>
          </a:p>
          <a:p>
            <a:endParaRPr lang="fr-CH" sz="3200" b="1" dirty="0"/>
          </a:p>
          <a:p>
            <a:pPr marL="0" indent="0">
              <a:buNone/>
            </a:pPr>
            <a:endParaRPr lang="fr-CH" sz="3200" dirty="0"/>
          </a:p>
          <a:p>
            <a:r>
              <a:rPr lang="fr-CH" sz="3200" dirty="0"/>
              <a:t>Patience </a:t>
            </a:r>
          </a:p>
          <a:p>
            <a:endParaRPr lang="fr-CH" sz="3200" dirty="0"/>
          </a:p>
          <a:p>
            <a:r>
              <a:rPr lang="fr-CH" sz="3200" dirty="0"/>
              <a:t>Spiritual </a:t>
            </a:r>
            <a:r>
              <a:rPr lang="fr-CH" sz="3200" dirty="0" err="1"/>
              <a:t>friendship</a:t>
            </a:r>
            <a:endParaRPr lang="fr-CH" sz="3200" dirty="0"/>
          </a:p>
          <a:p>
            <a:pPr marL="0" indent="0">
              <a:buNone/>
            </a:pPr>
            <a:endParaRPr lang="fr-CH" sz="3200" dirty="0"/>
          </a:p>
          <a:p>
            <a:r>
              <a:rPr lang="fr-CH" sz="3200" dirty="0" err="1"/>
              <a:t>Closeness</a:t>
            </a:r>
            <a:r>
              <a:rPr lang="fr-CH" sz="3200" dirty="0"/>
              <a:t>: The </a:t>
            </a:r>
            <a:r>
              <a:rPr lang="fr-CH" sz="3200" dirty="0" err="1"/>
              <a:t>principle</a:t>
            </a:r>
            <a:r>
              <a:rPr lang="fr-CH" sz="3200" dirty="0"/>
              <a:t> of the Incarnation of Christ </a:t>
            </a:r>
            <a:endParaRPr lang="fr-FR" sz="3200" dirty="0"/>
          </a:p>
        </p:txBody>
      </p:sp>
    </p:spTree>
    <p:extLst>
      <p:ext uri="{BB962C8B-B14F-4D97-AF65-F5344CB8AC3E}">
        <p14:creationId xmlns:p14="http://schemas.microsoft.com/office/powerpoint/2010/main" val="327356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77884-634B-1FCE-8C9C-4E6EF2AF4723}"/>
              </a:ext>
            </a:extLst>
          </p:cNvPr>
          <p:cNvSpPr>
            <a:spLocks noGrp="1"/>
          </p:cNvSpPr>
          <p:nvPr>
            <p:ph type="title"/>
          </p:nvPr>
        </p:nvSpPr>
        <p:spPr/>
        <p:txBody>
          <a:bodyPr/>
          <a:lstStyle/>
          <a:p>
            <a:r>
              <a:rPr lang="fr-FR" dirty="0"/>
              <a:t> </a:t>
            </a:r>
          </a:p>
        </p:txBody>
      </p:sp>
      <p:sp>
        <p:nvSpPr>
          <p:cNvPr id="3" name="Espace réservé du contenu 2">
            <a:extLst>
              <a:ext uri="{FF2B5EF4-FFF2-40B4-BE49-F238E27FC236}">
                <a16:creationId xmlns:a16="http://schemas.microsoft.com/office/drawing/2014/main" id="{975125C4-610C-0414-868D-8DB23A6A6B34}"/>
              </a:ext>
            </a:extLst>
          </p:cNvPr>
          <p:cNvSpPr>
            <a:spLocks noGrp="1"/>
          </p:cNvSpPr>
          <p:nvPr>
            <p:ph sz="half" idx="1"/>
          </p:nvPr>
        </p:nvSpPr>
        <p:spPr>
          <a:xfrm>
            <a:off x="838199" y="365125"/>
            <a:ext cx="11100488" cy="5811838"/>
          </a:xfrm>
        </p:spPr>
        <p:txBody>
          <a:bodyPr/>
          <a:lstStyle/>
          <a:p>
            <a:r>
              <a:rPr lang="fr-CH" b="1" dirty="0"/>
              <a:t>Partage des chemins de foi 			Lectio </a:t>
            </a:r>
            <a:r>
              <a:rPr lang="fr-CH" b="1" dirty="0" err="1"/>
              <a:t>divina</a:t>
            </a:r>
            <a:r>
              <a:rPr lang="fr-CH" b="1" dirty="0"/>
              <a:t>	    </a:t>
            </a:r>
            <a:r>
              <a:rPr lang="fr-CH" dirty="0"/>
              <a:t>   </a:t>
            </a:r>
          </a:p>
          <a:p>
            <a:r>
              <a:rPr lang="fr-CH" b="1" dirty="0"/>
              <a:t>Sharing </a:t>
            </a:r>
            <a:r>
              <a:rPr lang="fr-CH" b="1" dirty="0" err="1"/>
              <a:t>our</a:t>
            </a:r>
            <a:r>
              <a:rPr lang="fr-CH" b="1" dirty="0"/>
              <a:t> spiritual </a:t>
            </a:r>
            <a:r>
              <a:rPr lang="fr-CH" b="1" dirty="0" err="1"/>
              <a:t>journeys</a:t>
            </a:r>
            <a:endParaRPr lang="fr-CH" dirty="0"/>
          </a:p>
          <a:p>
            <a:pPr marL="0" indent="0">
              <a:buNone/>
            </a:pPr>
            <a:endParaRPr lang="fr-FR" dirty="0"/>
          </a:p>
          <a:p>
            <a:pPr marL="0" indent="0">
              <a:buNone/>
            </a:pPr>
            <a:endParaRPr lang="fr-FR" dirty="0"/>
          </a:p>
        </p:txBody>
      </p:sp>
      <p:sp>
        <p:nvSpPr>
          <p:cNvPr id="4" name="Espace réservé du contenu 3">
            <a:extLst>
              <a:ext uri="{FF2B5EF4-FFF2-40B4-BE49-F238E27FC236}">
                <a16:creationId xmlns:a16="http://schemas.microsoft.com/office/drawing/2014/main" id="{7D0E9517-82F3-95B3-4EB5-22C4B7E71143}"/>
              </a:ext>
            </a:extLst>
          </p:cNvPr>
          <p:cNvSpPr>
            <a:spLocks noGrp="1"/>
          </p:cNvSpPr>
          <p:nvPr>
            <p:ph sz="half" idx="2"/>
          </p:nvPr>
        </p:nvSpPr>
        <p:spPr>
          <a:xfrm>
            <a:off x="10234483" y="982963"/>
            <a:ext cx="4384589" cy="5652616"/>
          </a:xfrm>
        </p:spPr>
        <p:txBody>
          <a:bodyPr/>
          <a:lstStyle/>
          <a:p>
            <a:pPr marL="0" indent="0">
              <a:buNone/>
            </a:pPr>
            <a:endParaRPr lang="fr-CH" b="1" dirty="0"/>
          </a:p>
          <a:p>
            <a:endParaRPr lang="fr-CH" b="1" dirty="0"/>
          </a:p>
          <a:p>
            <a:endParaRPr lang="fr-CH" dirty="0"/>
          </a:p>
          <a:p>
            <a:endParaRPr lang="fr-FR" dirty="0"/>
          </a:p>
        </p:txBody>
      </p:sp>
      <p:pic>
        <p:nvPicPr>
          <p:cNvPr id="6" name="Image 5">
            <a:extLst>
              <a:ext uri="{FF2B5EF4-FFF2-40B4-BE49-F238E27FC236}">
                <a16:creationId xmlns:a16="http://schemas.microsoft.com/office/drawing/2014/main" id="{8D219437-9291-73CC-3A19-11F01CD975E4}"/>
              </a:ext>
            </a:extLst>
          </p:cNvPr>
          <p:cNvPicPr>
            <a:picLocks noChangeAspect="1"/>
          </p:cNvPicPr>
          <p:nvPr/>
        </p:nvPicPr>
        <p:blipFill>
          <a:blip r:embed="rId2"/>
          <a:stretch>
            <a:fillRect/>
          </a:stretch>
        </p:blipFill>
        <p:spPr>
          <a:xfrm>
            <a:off x="253313" y="1990132"/>
            <a:ext cx="6351373" cy="3578692"/>
          </a:xfrm>
          <a:prstGeom prst="rect">
            <a:avLst/>
          </a:prstGeom>
        </p:spPr>
      </p:pic>
      <p:pic>
        <p:nvPicPr>
          <p:cNvPr id="13322" name="Picture 10" descr="Lectio-Divina-Chart-1">
            <a:extLst>
              <a:ext uri="{FF2B5EF4-FFF2-40B4-BE49-F238E27FC236}">
                <a16:creationId xmlns:a16="http://schemas.microsoft.com/office/drawing/2014/main" id="{50CB7040-A3D2-34F8-7963-469DF5E1B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784" y="1431643"/>
            <a:ext cx="4549346" cy="469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13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92D97D05-6EE2-BA32-5FD0-E18A64E5E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339" y="22526"/>
            <a:ext cx="6835474" cy="6835474"/>
          </a:xfrm>
          <a:prstGeom prst="rect">
            <a:avLst/>
          </a:prstGeom>
          <a:noFill/>
          <a:extLst>
            <a:ext uri="{909E8E84-426E-40DD-AFC4-6F175D3DCCD1}">
              <a14:hiddenFill xmlns:a14="http://schemas.microsoft.com/office/drawing/2010/main">
                <a:solidFill>
                  <a:srgbClr val="FFFFFF"/>
                </a:solidFill>
              </a14:hiddenFill>
            </a:ext>
          </a:extLst>
        </p:spPr>
      </p:pic>
      <p:pic>
        <p:nvPicPr>
          <p:cNvPr id="2" name="Espace réservé du contenu 4">
            <a:extLst>
              <a:ext uri="{FF2B5EF4-FFF2-40B4-BE49-F238E27FC236}">
                <a16:creationId xmlns:a16="http://schemas.microsoft.com/office/drawing/2014/main" id="{DF988660-0E82-D27F-DE30-589E0F29B855}"/>
              </a:ext>
            </a:extLst>
          </p:cNvPr>
          <p:cNvPicPr>
            <a:picLocks noChangeAspect="1"/>
          </p:cNvPicPr>
          <p:nvPr/>
        </p:nvPicPr>
        <p:blipFill>
          <a:blip r:embed="rId3"/>
          <a:stretch>
            <a:fillRect/>
          </a:stretch>
        </p:blipFill>
        <p:spPr>
          <a:xfrm>
            <a:off x="0" y="22526"/>
            <a:ext cx="5540201" cy="2770101"/>
          </a:xfrm>
          <a:prstGeom prst="rect">
            <a:avLst/>
          </a:prstGeom>
        </p:spPr>
      </p:pic>
      <p:sp>
        <p:nvSpPr>
          <p:cNvPr id="3" name="ZoneTexte 2">
            <a:extLst>
              <a:ext uri="{FF2B5EF4-FFF2-40B4-BE49-F238E27FC236}">
                <a16:creationId xmlns:a16="http://schemas.microsoft.com/office/drawing/2014/main" id="{E1EEC08D-210D-DA61-12F7-496092B155FE}"/>
              </a:ext>
            </a:extLst>
          </p:cNvPr>
          <p:cNvSpPr txBox="1"/>
          <p:nvPr/>
        </p:nvSpPr>
        <p:spPr>
          <a:xfrm>
            <a:off x="160638" y="3429000"/>
            <a:ext cx="5251621" cy="255454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pPr algn="ctr"/>
            <a:r>
              <a:rPr lang="fr-FR" sz="3200" b="1" dirty="0"/>
              <a:t>1. Quel est le sens des mots TOUS et UN ?</a:t>
            </a:r>
          </a:p>
          <a:p>
            <a:pPr algn="ctr"/>
            <a:endParaRPr lang="fr-FR" sz="3200" b="1" dirty="0"/>
          </a:p>
          <a:p>
            <a:pPr algn="ctr"/>
            <a:r>
              <a:rPr lang="fr-FR" sz="3200" b="1" dirty="0" err="1"/>
              <a:t>What</a:t>
            </a:r>
            <a:r>
              <a:rPr lang="fr-FR" sz="3200" b="1" dirty="0"/>
              <a:t> </a:t>
            </a:r>
            <a:r>
              <a:rPr lang="fr-FR" sz="3200" b="1" dirty="0" err="1"/>
              <a:t>is</a:t>
            </a:r>
            <a:r>
              <a:rPr lang="fr-FR" sz="3200" b="1" dirty="0"/>
              <a:t> the </a:t>
            </a:r>
            <a:r>
              <a:rPr lang="fr-FR" sz="3200" b="1" dirty="0" err="1"/>
              <a:t>meaning</a:t>
            </a:r>
            <a:r>
              <a:rPr lang="fr-FR" sz="3200" b="1" dirty="0"/>
              <a:t> of the </a:t>
            </a:r>
            <a:r>
              <a:rPr lang="fr-FR" sz="3200" b="1" dirty="0" err="1"/>
              <a:t>words</a:t>
            </a:r>
            <a:r>
              <a:rPr lang="fr-FR" sz="3200" b="1" dirty="0"/>
              <a:t> ‘ALL’ and ‘ONE’?</a:t>
            </a:r>
          </a:p>
        </p:txBody>
      </p:sp>
    </p:spTree>
    <p:extLst>
      <p:ext uri="{BB962C8B-B14F-4D97-AF65-F5344CB8AC3E}">
        <p14:creationId xmlns:p14="http://schemas.microsoft.com/office/powerpoint/2010/main" val="2053630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FBF5C15-61C8-B280-3DA1-E3F3F8AA3895}"/>
              </a:ext>
            </a:extLst>
          </p:cNvPr>
          <p:cNvSpPr>
            <a:spLocks noGrp="1"/>
          </p:cNvSpPr>
          <p:nvPr>
            <p:ph type="title"/>
          </p:nvPr>
        </p:nvSpPr>
        <p:spPr>
          <a:xfrm>
            <a:off x="5152768" y="98855"/>
            <a:ext cx="7039232" cy="1591834"/>
          </a:xfrm>
        </p:spPr>
        <p:txBody>
          <a:bodyPr>
            <a:normAutofit fontScale="90000"/>
          </a:bodyPr>
          <a:lstStyle/>
          <a:p>
            <a:pPr algn="ctr"/>
            <a:r>
              <a:rPr lang="fr-CH" sz="3600" b="1" dirty="0"/>
              <a:t>6. Regarder vers le  Christ</a:t>
            </a:r>
            <a:br>
              <a:rPr lang="fr-CH" sz="3600" b="1" dirty="0"/>
            </a:br>
            <a:r>
              <a:rPr lang="fr-CH" sz="3600" b="1" dirty="0"/>
              <a:t>Look to Christ</a:t>
            </a:r>
            <a:br>
              <a:rPr lang="fr-CH" dirty="0"/>
            </a:br>
            <a:br>
              <a:rPr lang="fr-CH" sz="3200" b="1" dirty="0"/>
            </a:br>
            <a:endParaRPr lang="fr-FR" sz="3200" dirty="0"/>
          </a:p>
        </p:txBody>
      </p:sp>
      <p:pic>
        <p:nvPicPr>
          <p:cNvPr id="8" name="Espace réservé du contenu 7">
            <a:extLst>
              <a:ext uri="{FF2B5EF4-FFF2-40B4-BE49-F238E27FC236}">
                <a16:creationId xmlns:a16="http://schemas.microsoft.com/office/drawing/2014/main" id="{C6E97B79-146B-8205-462A-1E7F712774EF}"/>
              </a:ext>
            </a:extLst>
          </p:cNvPr>
          <p:cNvPicPr>
            <a:picLocks noGrp="1" noChangeAspect="1"/>
          </p:cNvPicPr>
          <p:nvPr>
            <p:ph sz="half" idx="1"/>
          </p:nvPr>
        </p:nvPicPr>
        <p:blipFill>
          <a:blip r:embed="rId2"/>
          <a:stretch>
            <a:fillRect/>
          </a:stretch>
        </p:blipFill>
        <p:spPr>
          <a:xfrm>
            <a:off x="-1376" y="98855"/>
            <a:ext cx="4985268" cy="6628963"/>
          </a:xfrm>
          <a:prstGeom prst="rect">
            <a:avLst/>
          </a:prstGeom>
        </p:spPr>
      </p:pic>
      <p:sp>
        <p:nvSpPr>
          <p:cNvPr id="6" name="Espace réservé du contenu 5">
            <a:extLst>
              <a:ext uri="{FF2B5EF4-FFF2-40B4-BE49-F238E27FC236}">
                <a16:creationId xmlns:a16="http://schemas.microsoft.com/office/drawing/2014/main" id="{B92F29CB-3249-F3B2-F7C8-653BACB08834}"/>
              </a:ext>
            </a:extLst>
          </p:cNvPr>
          <p:cNvSpPr>
            <a:spLocks noGrp="1"/>
          </p:cNvSpPr>
          <p:nvPr>
            <p:ph sz="half" idx="2"/>
          </p:nvPr>
        </p:nvSpPr>
        <p:spPr>
          <a:xfrm>
            <a:off x="5474043" y="1037968"/>
            <a:ext cx="6227806" cy="5689850"/>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lnSpcReduction="10000"/>
          </a:bodyPr>
          <a:lstStyle/>
          <a:p>
            <a:pPr marL="0" indent="0">
              <a:buNone/>
            </a:pPr>
            <a:r>
              <a:rPr lang="fr-CH" dirty="0"/>
              <a:t>« Mais maintenant, en Jésus-Christ, vous qui autrefois étiez loin, vous êtes devenus proches, par le sang du Christ. Car c’est lui qui est notre paix, lui qui a fait que les deux soient un, en détruisant le mur de séparation, l’hostilité. » (Ep 2.13-14)</a:t>
            </a:r>
          </a:p>
          <a:p>
            <a:pPr marL="0" indent="0">
              <a:buNone/>
            </a:pPr>
            <a:endParaRPr lang="fr-CH" dirty="0"/>
          </a:p>
          <a:p>
            <a:pPr marL="0" indent="0">
              <a:buNone/>
            </a:pPr>
            <a:r>
              <a:rPr lang="fr-CH" dirty="0"/>
              <a:t>«But </a:t>
            </a:r>
            <a:r>
              <a:rPr lang="fr-CH" dirty="0" err="1"/>
              <a:t>now</a:t>
            </a:r>
            <a:r>
              <a:rPr lang="fr-CH" dirty="0"/>
              <a:t> in Christ Jesus </a:t>
            </a:r>
            <a:r>
              <a:rPr lang="fr-CH" dirty="0" err="1"/>
              <a:t>you</a:t>
            </a:r>
            <a:r>
              <a:rPr lang="fr-CH" dirty="0"/>
              <a:t> </a:t>
            </a:r>
            <a:r>
              <a:rPr lang="fr-CH" dirty="0" err="1"/>
              <a:t>who</a:t>
            </a:r>
            <a:r>
              <a:rPr lang="fr-CH" dirty="0"/>
              <a:t> once </a:t>
            </a:r>
            <a:r>
              <a:rPr lang="fr-CH" dirty="0" err="1"/>
              <a:t>were</a:t>
            </a:r>
            <a:r>
              <a:rPr lang="fr-CH" dirty="0"/>
              <a:t> far </a:t>
            </a:r>
            <a:r>
              <a:rPr lang="fr-CH" dirty="0" err="1"/>
              <a:t>away</a:t>
            </a:r>
            <a:r>
              <a:rPr lang="fr-CH" dirty="0"/>
              <a:t> have been </a:t>
            </a:r>
            <a:r>
              <a:rPr lang="fr-CH" dirty="0" err="1"/>
              <a:t>brought</a:t>
            </a:r>
            <a:r>
              <a:rPr lang="fr-CH" dirty="0"/>
              <a:t> </a:t>
            </a:r>
            <a:r>
              <a:rPr lang="fr-CH" dirty="0" err="1"/>
              <a:t>near</a:t>
            </a:r>
            <a:r>
              <a:rPr lang="fr-CH" dirty="0"/>
              <a:t> by the </a:t>
            </a:r>
            <a:r>
              <a:rPr lang="fr-CH" dirty="0" err="1"/>
              <a:t>blood</a:t>
            </a:r>
            <a:r>
              <a:rPr lang="fr-CH" dirty="0"/>
              <a:t> of Christ.</a:t>
            </a:r>
            <a:r>
              <a:rPr lang="fr-CH" b="1" baseline="30000" dirty="0"/>
              <a:t> </a:t>
            </a:r>
            <a:r>
              <a:rPr lang="fr-CH" dirty="0"/>
              <a:t>For </a:t>
            </a:r>
            <a:r>
              <a:rPr lang="fr-CH" dirty="0" err="1"/>
              <a:t>he</a:t>
            </a:r>
            <a:r>
              <a:rPr lang="fr-CH" dirty="0"/>
              <a:t> </a:t>
            </a:r>
            <a:r>
              <a:rPr lang="fr-CH" dirty="0" err="1"/>
              <a:t>himself</a:t>
            </a:r>
            <a:r>
              <a:rPr lang="fr-CH" dirty="0"/>
              <a:t> </a:t>
            </a:r>
            <a:r>
              <a:rPr lang="fr-CH" dirty="0" err="1"/>
              <a:t>is</a:t>
            </a:r>
            <a:r>
              <a:rPr lang="fr-CH" dirty="0"/>
              <a:t> </a:t>
            </a:r>
            <a:r>
              <a:rPr lang="fr-CH" dirty="0" err="1"/>
              <a:t>our</a:t>
            </a:r>
            <a:r>
              <a:rPr lang="fr-CH" dirty="0"/>
              <a:t> </a:t>
            </a:r>
            <a:r>
              <a:rPr lang="fr-CH" dirty="0" err="1"/>
              <a:t>peace</a:t>
            </a:r>
            <a:r>
              <a:rPr lang="fr-CH" dirty="0"/>
              <a:t>, </a:t>
            </a:r>
            <a:r>
              <a:rPr lang="fr-CH" dirty="0" err="1"/>
              <a:t>who</a:t>
            </a:r>
            <a:r>
              <a:rPr lang="fr-CH" dirty="0"/>
              <a:t> has made the </a:t>
            </a:r>
            <a:r>
              <a:rPr lang="fr-CH" dirty="0" err="1"/>
              <a:t>two</a:t>
            </a:r>
            <a:r>
              <a:rPr lang="fr-CH" dirty="0"/>
              <a:t> groups one and has </a:t>
            </a:r>
            <a:r>
              <a:rPr lang="fr-CH" dirty="0" err="1"/>
              <a:t>destroyed</a:t>
            </a:r>
            <a:r>
              <a:rPr lang="fr-CH" dirty="0"/>
              <a:t> the </a:t>
            </a:r>
            <a:r>
              <a:rPr lang="fr-CH" dirty="0" err="1"/>
              <a:t>barrier</a:t>
            </a:r>
            <a:r>
              <a:rPr lang="fr-CH" dirty="0"/>
              <a:t>, the </a:t>
            </a:r>
            <a:r>
              <a:rPr lang="fr-CH" dirty="0" err="1"/>
              <a:t>dividing</a:t>
            </a:r>
            <a:r>
              <a:rPr lang="fr-CH" dirty="0"/>
              <a:t> </a:t>
            </a:r>
            <a:r>
              <a:rPr lang="fr-CH" dirty="0" err="1"/>
              <a:t>wall</a:t>
            </a:r>
            <a:r>
              <a:rPr lang="fr-CH" dirty="0"/>
              <a:t> of </a:t>
            </a:r>
            <a:r>
              <a:rPr lang="fr-CH" dirty="0" err="1"/>
              <a:t>hostility</a:t>
            </a:r>
            <a:r>
              <a:rPr lang="fr-CH" dirty="0"/>
              <a:t>.»</a:t>
            </a:r>
          </a:p>
          <a:p>
            <a:pPr marL="0" indent="0">
              <a:buNone/>
            </a:pPr>
            <a:endParaRPr lang="fr-CH"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178977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0436F-D9F4-2A1B-FF05-E2A6BE174CAD}"/>
              </a:ext>
            </a:extLst>
          </p:cNvPr>
          <p:cNvSpPr>
            <a:spLocks noGrp="1"/>
          </p:cNvSpPr>
          <p:nvPr>
            <p:ph type="title"/>
          </p:nvPr>
        </p:nvSpPr>
        <p:spPr/>
        <p:txBody>
          <a:bodyPr/>
          <a:lstStyle/>
          <a:p>
            <a:endParaRPr lang="fr-FR" dirty="0"/>
          </a:p>
        </p:txBody>
      </p:sp>
      <p:sp>
        <p:nvSpPr>
          <p:cNvPr id="4" name="Espace réservé du contenu 3">
            <a:extLst>
              <a:ext uri="{FF2B5EF4-FFF2-40B4-BE49-F238E27FC236}">
                <a16:creationId xmlns:a16="http://schemas.microsoft.com/office/drawing/2014/main" id="{0DC1E8B5-4845-52AD-8FBF-D5660A61A06C}"/>
              </a:ext>
            </a:extLst>
          </p:cNvPr>
          <p:cNvSpPr>
            <a:spLocks noGrp="1"/>
          </p:cNvSpPr>
          <p:nvPr>
            <p:ph sz="half" idx="2"/>
          </p:nvPr>
        </p:nvSpPr>
        <p:spPr>
          <a:xfrm>
            <a:off x="0" y="111211"/>
            <a:ext cx="12192000" cy="6765924"/>
          </a:xfr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a:normAutofit/>
          </a:bodyPr>
          <a:lstStyle/>
          <a:p>
            <a:pPr marL="0" indent="0">
              <a:buNone/>
            </a:pPr>
            <a:r>
              <a:rPr lang="fr-CH" b="1" dirty="0"/>
              <a:t>Quel est le sens du mot TOUS ?</a:t>
            </a:r>
          </a:p>
          <a:p>
            <a:pPr marL="0" indent="0">
              <a:buNone/>
            </a:pPr>
            <a:r>
              <a:rPr lang="fr-CH" dirty="0"/>
              <a:t>Ce mot « tous » a un sens missionnaire. </a:t>
            </a:r>
          </a:p>
          <a:p>
            <a:pPr marL="0" indent="0">
              <a:buNone/>
            </a:pPr>
            <a:r>
              <a:rPr lang="fr-CH" dirty="0"/>
              <a:t>« Dieu veut que tous les hommes soient sauvés et parviennent à la connaissance de la vérité » (I Ti 2.4). </a:t>
            </a:r>
          </a:p>
          <a:p>
            <a:pPr marL="0" indent="0">
              <a:buNone/>
            </a:pPr>
            <a:endParaRPr lang="fr-CH" dirty="0"/>
          </a:p>
          <a:p>
            <a:pPr marL="0" indent="0">
              <a:buNone/>
            </a:pPr>
            <a:endParaRPr lang="fr-CH" dirty="0"/>
          </a:p>
          <a:p>
            <a:pPr marL="0" indent="0">
              <a:buNone/>
            </a:pPr>
            <a:endParaRPr lang="fr-CH" dirty="0"/>
          </a:p>
          <a:p>
            <a:pPr marL="0" indent="0">
              <a:buNone/>
            </a:pPr>
            <a:r>
              <a:rPr lang="fr-CH" b="1" dirty="0" err="1"/>
              <a:t>What</a:t>
            </a:r>
            <a:r>
              <a:rPr lang="fr-CH" b="1" dirty="0"/>
              <a:t> </a:t>
            </a:r>
            <a:r>
              <a:rPr lang="fr-CH" b="1" dirty="0" err="1"/>
              <a:t>is</a:t>
            </a:r>
            <a:r>
              <a:rPr lang="fr-CH" b="1" dirty="0"/>
              <a:t> the </a:t>
            </a:r>
            <a:r>
              <a:rPr lang="fr-CH" b="1" dirty="0" err="1"/>
              <a:t>meaning</a:t>
            </a:r>
            <a:r>
              <a:rPr lang="fr-CH" b="1" dirty="0"/>
              <a:t> of the </a:t>
            </a:r>
            <a:r>
              <a:rPr lang="fr-CH" b="1" dirty="0" err="1"/>
              <a:t>word</a:t>
            </a:r>
            <a:r>
              <a:rPr lang="fr-CH" b="1" dirty="0"/>
              <a:t> ‘ALL’?</a:t>
            </a:r>
          </a:p>
          <a:p>
            <a:pPr marL="0" indent="0">
              <a:buNone/>
            </a:pPr>
            <a:r>
              <a:rPr lang="fr-CH" dirty="0"/>
              <a:t>‘All’  has a </a:t>
            </a:r>
            <a:r>
              <a:rPr lang="fr-CH" dirty="0" err="1"/>
              <a:t>missionary</a:t>
            </a:r>
            <a:r>
              <a:rPr lang="fr-CH" dirty="0"/>
              <a:t> </a:t>
            </a:r>
            <a:r>
              <a:rPr lang="fr-CH" dirty="0" err="1"/>
              <a:t>meaning</a:t>
            </a:r>
            <a:r>
              <a:rPr lang="fr-CH" dirty="0"/>
              <a:t>.</a:t>
            </a:r>
          </a:p>
          <a:p>
            <a:pPr marL="0" indent="0">
              <a:buNone/>
            </a:pPr>
            <a:r>
              <a:rPr lang="fr-CH" dirty="0"/>
              <a:t>‘God </a:t>
            </a:r>
            <a:r>
              <a:rPr lang="fr-CH" dirty="0" err="1"/>
              <a:t>desires</a:t>
            </a:r>
            <a:r>
              <a:rPr lang="fr-CH" dirty="0"/>
              <a:t> all people to </a:t>
            </a:r>
            <a:r>
              <a:rPr lang="fr-CH" dirty="0" err="1"/>
              <a:t>be</a:t>
            </a:r>
            <a:r>
              <a:rPr lang="fr-CH" dirty="0"/>
              <a:t> </a:t>
            </a:r>
            <a:r>
              <a:rPr lang="fr-CH" dirty="0" err="1"/>
              <a:t>saved</a:t>
            </a:r>
            <a:r>
              <a:rPr lang="fr-CH" dirty="0"/>
              <a:t> and to come to a </a:t>
            </a:r>
            <a:r>
              <a:rPr lang="fr-CH" dirty="0" err="1"/>
              <a:t>knowledge</a:t>
            </a:r>
            <a:r>
              <a:rPr lang="fr-CH" dirty="0"/>
              <a:t> of the </a:t>
            </a:r>
            <a:r>
              <a:rPr lang="fr-CH" dirty="0" err="1"/>
              <a:t>truth</a:t>
            </a:r>
            <a:r>
              <a:rPr lang="fr-CH" dirty="0"/>
              <a:t>’ (1 Tim 2:4).</a:t>
            </a:r>
          </a:p>
          <a:p>
            <a:pPr marL="0" indent="0">
              <a:buNone/>
            </a:pPr>
            <a:endParaRPr lang="fr-CH" b="1" dirty="0"/>
          </a:p>
          <a:p>
            <a:pPr marL="0" indent="0">
              <a:buNone/>
            </a:pPr>
            <a:endParaRPr lang="fr-CH" dirty="0"/>
          </a:p>
          <a:p>
            <a:endParaRPr lang="fr-FR" dirty="0"/>
          </a:p>
          <a:p>
            <a:endParaRPr lang="fr-FR" dirty="0"/>
          </a:p>
        </p:txBody>
      </p:sp>
      <p:sp>
        <p:nvSpPr>
          <p:cNvPr id="16" name="Espace réservé du contenu 15">
            <a:extLst>
              <a:ext uri="{FF2B5EF4-FFF2-40B4-BE49-F238E27FC236}">
                <a16:creationId xmlns:a16="http://schemas.microsoft.com/office/drawing/2014/main" id="{9FF15DE7-9159-B84A-54F3-0FAD64C92E46}"/>
              </a:ext>
            </a:extLst>
          </p:cNvPr>
          <p:cNvSpPr>
            <a:spLocks noGrp="1"/>
          </p:cNvSpPr>
          <p:nvPr>
            <p:ph sz="half" idx="1"/>
          </p:nvPr>
        </p:nvSpPr>
        <p:spPr>
          <a:xfrm>
            <a:off x="111211" y="1825624"/>
            <a:ext cx="11687431" cy="5051511"/>
          </a:xfrm>
        </p:spPr>
        <p:txBody>
          <a:bodyPr/>
          <a:lstStyle/>
          <a:p>
            <a:endParaRPr lang="fr-FR" dirty="0"/>
          </a:p>
        </p:txBody>
      </p:sp>
    </p:spTree>
    <p:extLst>
      <p:ext uri="{BB962C8B-B14F-4D97-AF65-F5344CB8AC3E}">
        <p14:creationId xmlns:p14="http://schemas.microsoft.com/office/powerpoint/2010/main" val="245940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5ECACC6E-17C1-27A2-2DCE-CFDD14624443}"/>
              </a:ext>
            </a:extLst>
          </p:cNvPr>
          <p:cNvSpPr>
            <a:spLocks noGrp="1"/>
          </p:cNvSpPr>
          <p:nvPr>
            <p:ph idx="4294967295"/>
          </p:nvPr>
        </p:nvSpPr>
        <p:spPr>
          <a:xfrm>
            <a:off x="-1" y="0"/>
            <a:ext cx="12035481" cy="6858000"/>
          </a:xfr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p:spPr>
        <p:txBody>
          <a:bodyPr>
            <a:normAutofit/>
          </a:bodyPr>
          <a:lstStyle/>
          <a:p>
            <a:r>
              <a:rPr lang="fr-CH" b="1" dirty="0"/>
              <a:t>Quel est le sens du mot UN ? </a:t>
            </a:r>
          </a:p>
          <a:p>
            <a:pPr marL="0" indent="0">
              <a:buNone/>
            </a:pPr>
            <a:r>
              <a:rPr lang="fr-CH" dirty="0"/>
              <a:t>Pas une « pensée unique », ni une uniformité. Mais ce mot a un sens relationnel. </a:t>
            </a:r>
          </a:p>
          <a:p>
            <a:pPr marL="0" indent="0">
              <a:buNone/>
            </a:pPr>
            <a:r>
              <a:rPr lang="fr-CH" dirty="0"/>
              <a:t>C’est une </a:t>
            </a:r>
            <a:r>
              <a:rPr lang="fr-CH" b="1" dirty="0"/>
              <a:t>unité relationnelle</a:t>
            </a:r>
            <a:r>
              <a:rPr lang="fr-CH" dirty="0"/>
              <a:t>, à l’image des relations qui se vivent entre le Père et le Fils. </a:t>
            </a:r>
          </a:p>
          <a:p>
            <a:pPr marL="0" indent="0">
              <a:buNone/>
            </a:pPr>
            <a:r>
              <a:rPr lang="fr-CH" dirty="0"/>
              <a:t>En un mot, c’est une unité marquée par l’amour réciproque. </a:t>
            </a:r>
          </a:p>
          <a:p>
            <a:pPr marL="0" indent="0">
              <a:buNone/>
            </a:pPr>
            <a:endParaRPr lang="fr-CH" dirty="0"/>
          </a:p>
          <a:p>
            <a:r>
              <a:rPr lang="fr-CH" b="1" dirty="0" err="1"/>
              <a:t>What</a:t>
            </a:r>
            <a:r>
              <a:rPr lang="fr-CH" b="1" dirty="0"/>
              <a:t> </a:t>
            </a:r>
            <a:r>
              <a:rPr lang="fr-CH" b="1" dirty="0" err="1"/>
              <a:t>is</a:t>
            </a:r>
            <a:r>
              <a:rPr lang="fr-CH" b="1" dirty="0"/>
              <a:t> the </a:t>
            </a:r>
            <a:r>
              <a:rPr lang="fr-CH" b="1" dirty="0" err="1"/>
              <a:t>meaning</a:t>
            </a:r>
            <a:r>
              <a:rPr lang="fr-CH" b="1" dirty="0"/>
              <a:t> of the </a:t>
            </a:r>
            <a:r>
              <a:rPr lang="fr-CH" b="1" dirty="0" err="1"/>
              <a:t>word</a:t>
            </a:r>
            <a:r>
              <a:rPr lang="fr-CH" b="1" dirty="0"/>
              <a:t> ‘ONE’?</a:t>
            </a:r>
          </a:p>
          <a:p>
            <a:pPr marL="0" indent="0">
              <a:buNone/>
            </a:pPr>
            <a:r>
              <a:rPr lang="fr-CH" dirty="0"/>
              <a:t>Not ‘</a:t>
            </a:r>
            <a:r>
              <a:rPr lang="fr-CH" dirty="0" err="1"/>
              <a:t>groupthink</a:t>
            </a:r>
            <a:r>
              <a:rPr lang="fr-CH" dirty="0"/>
              <a:t>’, </a:t>
            </a:r>
            <a:r>
              <a:rPr lang="fr-CH" dirty="0" err="1"/>
              <a:t>nor</a:t>
            </a:r>
            <a:r>
              <a:rPr lang="fr-CH" dirty="0"/>
              <a:t> </a:t>
            </a:r>
            <a:r>
              <a:rPr lang="fr-CH" dirty="0" err="1"/>
              <a:t>uniformity</a:t>
            </a:r>
            <a:r>
              <a:rPr lang="fr-CH" dirty="0"/>
              <a:t>. But </a:t>
            </a:r>
            <a:r>
              <a:rPr lang="fr-CH" dirty="0" err="1"/>
              <a:t>this</a:t>
            </a:r>
            <a:r>
              <a:rPr lang="fr-CH" dirty="0"/>
              <a:t> </a:t>
            </a:r>
            <a:r>
              <a:rPr lang="fr-CH" dirty="0" err="1"/>
              <a:t>word</a:t>
            </a:r>
            <a:r>
              <a:rPr lang="fr-CH" dirty="0"/>
              <a:t> has a </a:t>
            </a:r>
            <a:r>
              <a:rPr lang="fr-CH" dirty="0" err="1"/>
              <a:t>relational</a:t>
            </a:r>
            <a:r>
              <a:rPr lang="fr-CH" dirty="0"/>
              <a:t> </a:t>
            </a:r>
            <a:r>
              <a:rPr lang="fr-CH" dirty="0" err="1"/>
              <a:t>meaning</a:t>
            </a:r>
            <a:r>
              <a:rPr lang="fr-CH" dirty="0"/>
              <a:t>.</a:t>
            </a:r>
          </a:p>
          <a:p>
            <a:pPr marL="0" indent="0">
              <a:buNone/>
            </a:pPr>
            <a:r>
              <a:rPr lang="fr-CH" dirty="0"/>
              <a:t>It </a:t>
            </a:r>
            <a:r>
              <a:rPr lang="fr-CH" dirty="0" err="1"/>
              <a:t>is</a:t>
            </a:r>
            <a:r>
              <a:rPr lang="fr-CH" dirty="0"/>
              <a:t> a </a:t>
            </a:r>
            <a:r>
              <a:rPr lang="fr-CH" b="1" dirty="0" err="1"/>
              <a:t>relational</a:t>
            </a:r>
            <a:r>
              <a:rPr lang="fr-CH" b="1" dirty="0"/>
              <a:t> </a:t>
            </a:r>
            <a:r>
              <a:rPr lang="fr-CH" b="1" dirty="0" err="1"/>
              <a:t>unity</a:t>
            </a:r>
            <a:r>
              <a:rPr lang="fr-CH" dirty="0"/>
              <a:t>, mirroring the </a:t>
            </a:r>
            <a:r>
              <a:rPr lang="fr-CH" dirty="0" err="1"/>
              <a:t>relationship</a:t>
            </a:r>
            <a:r>
              <a:rPr lang="fr-CH" dirty="0"/>
              <a:t> </a:t>
            </a:r>
            <a:r>
              <a:rPr lang="fr-CH" dirty="0" err="1"/>
              <a:t>between</a:t>
            </a:r>
            <a:r>
              <a:rPr lang="fr-CH" dirty="0"/>
              <a:t> the Father and the Son.</a:t>
            </a:r>
          </a:p>
          <a:p>
            <a:pPr marL="0" indent="0">
              <a:buNone/>
            </a:pPr>
            <a:r>
              <a:rPr lang="fr-CH" dirty="0"/>
              <a:t>In a </a:t>
            </a:r>
            <a:r>
              <a:rPr lang="fr-CH" dirty="0" err="1"/>
              <a:t>word</a:t>
            </a:r>
            <a:r>
              <a:rPr lang="fr-CH" dirty="0"/>
              <a:t>, </a:t>
            </a:r>
            <a:r>
              <a:rPr lang="fr-CH" dirty="0" err="1"/>
              <a:t>it</a:t>
            </a:r>
            <a:r>
              <a:rPr lang="fr-CH" dirty="0"/>
              <a:t> </a:t>
            </a:r>
            <a:r>
              <a:rPr lang="fr-CH" dirty="0" err="1"/>
              <a:t>is</a:t>
            </a:r>
            <a:r>
              <a:rPr lang="fr-CH" dirty="0"/>
              <a:t> a </a:t>
            </a:r>
            <a:r>
              <a:rPr lang="fr-CH" dirty="0" err="1"/>
              <a:t>unity</a:t>
            </a:r>
            <a:r>
              <a:rPr lang="fr-CH" dirty="0"/>
              <a:t> </a:t>
            </a:r>
            <a:r>
              <a:rPr lang="fr-CH" dirty="0" err="1"/>
              <a:t>characterised</a:t>
            </a:r>
            <a:r>
              <a:rPr lang="fr-CH" dirty="0"/>
              <a:t> by </a:t>
            </a:r>
            <a:r>
              <a:rPr lang="fr-CH" dirty="0" err="1"/>
              <a:t>mutual</a:t>
            </a:r>
            <a:r>
              <a:rPr lang="fr-CH" dirty="0"/>
              <a:t> love.</a:t>
            </a:r>
          </a:p>
          <a:p>
            <a:pPr marL="0" indent="0">
              <a:buNone/>
            </a:pPr>
            <a:endParaRPr lang="fr-CH" dirty="0"/>
          </a:p>
          <a:p>
            <a:endParaRPr lang="fr-FR" dirty="0"/>
          </a:p>
        </p:txBody>
      </p:sp>
    </p:spTree>
    <p:extLst>
      <p:ext uri="{BB962C8B-B14F-4D97-AF65-F5344CB8AC3E}">
        <p14:creationId xmlns:p14="http://schemas.microsoft.com/office/powerpoint/2010/main" val="52171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D8BEC-BA74-34FE-5F23-B527DD1A7B5C}"/>
              </a:ext>
            </a:extLst>
          </p:cNvPr>
          <p:cNvSpPr>
            <a:spLocks noGrp="1"/>
          </p:cNvSpPr>
          <p:nvPr>
            <p:ph type="title"/>
          </p:nvPr>
        </p:nvSpPr>
        <p:spPr>
          <a:xfrm>
            <a:off x="-2514600" y="681037"/>
            <a:ext cx="10515600" cy="1325563"/>
          </a:xfrm>
        </p:spPr>
        <p:txBody>
          <a:bodyPr>
            <a:normAutofit fontScale="90000"/>
          </a:bodyPr>
          <a:lstStyle/>
          <a:p>
            <a:r>
              <a:rPr lang="fr-CH" b="1" dirty="0"/>
              <a:t>2. </a:t>
            </a:r>
            <a:br>
              <a:rPr lang="fr-CH" b="1" dirty="0"/>
            </a:br>
            <a:br>
              <a:rPr lang="fr-CH" dirty="0"/>
            </a:br>
            <a:endParaRPr lang="fr-FR" dirty="0"/>
          </a:p>
        </p:txBody>
      </p:sp>
      <p:pic>
        <p:nvPicPr>
          <p:cNvPr id="4098" name="Picture 2" descr="image du produit Affiche - Ta Parole est la Vérité">
            <a:extLst>
              <a:ext uri="{FF2B5EF4-FFF2-40B4-BE49-F238E27FC236}">
                <a16:creationId xmlns:a16="http://schemas.microsoft.com/office/drawing/2014/main" id="{A4D569C4-3080-E74A-2391-2DA81121E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04912"/>
            <a:ext cx="3810000" cy="5080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39FF6C4-A108-5ABA-5654-AE87AEA678E8}"/>
              </a:ext>
            </a:extLst>
          </p:cNvPr>
          <p:cNvSpPr txBox="1"/>
          <p:nvPr/>
        </p:nvSpPr>
        <p:spPr>
          <a:xfrm>
            <a:off x="3534032" y="284205"/>
            <a:ext cx="7507295" cy="707886"/>
          </a:xfrm>
          <a:prstGeom prst="rect">
            <a:avLst/>
          </a:prstGeom>
          <a:noFill/>
        </p:spPr>
        <p:txBody>
          <a:bodyPr wrap="square" rtlCol="0">
            <a:spAutoFit/>
          </a:bodyPr>
          <a:lstStyle/>
          <a:p>
            <a:r>
              <a:rPr lang="fr-FR" sz="4000" b="1" dirty="0"/>
              <a:t>2. Jean  17.17 – John 17.17</a:t>
            </a:r>
          </a:p>
        </p:txBody>
      </p:sp>
      <p:pic>
        <p:nvPicPr>
          <p:cNvPr id="4100" name="Picture 4" descr="General – Your Word Is Truth – John 17:17 (CEB) – Pkg 100 – Standard Bulletin ">
            <a:extLst>
              <a:ext uri="{FF2B5EF4-FFF2-40B4-BE49-F238E27FC236}">
                <a16:creationId xmlns:a16="http://schemas.microsoft.com/office/drawing/2014/main" id="{9D8AEDFD-B0B6-124E-19B2-122A8994F50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304894" y="1095141"/>
            <a:ext cx="3482555" cy="529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1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92D405F-3B64-B06A-D65F-86D1437BD867}"/>
              </a:ext>
            </a:extLst>
          </p:cNvPr>
          <p:cNvSpPr>
            <a:spLocks noGrp="1"/>
          </p:cNvSpPr>
          <p:nvPr>
            <p:ph type="title"/>
          </p:nvPr>
        </p:nvSpPr>
        <p:spPr/>
        <p:txBody>
          <a:bodyPr>
            <a:normAutofit fontScale="90000"/>
          </a:bodyPr>
          <a:lstStyle/>
          <a:p>
            <a:pPr algn="ctr"/>
            <a:br>
              <a:rPr lang="fr-CH" dirty="0"/>
            </a:br>
            <a:r>
              <a:rPr lang="fr-CH" b="1" dirty="0"/>
              <a:t>L’envoi, l’unité et la Parole.</a:t>
            </a:r>
            <a:br>
              <a:rPr lang="fr-CH" b="1" dirty="0"/>
            </a:br>
            <a:r>
              <a:rPr lang="fr-CH" b="1" dirty="0"/>
              <a:t>The Commissioning, Unity and the Word.</a:t>
            </a:r>
            <a:br>
              <a:rPr lang="fr-CH" dirty="0"/>
            </a:br>
            <a:endParaRPr lang="fr-FR" dirty="0"/>
          </a:p>
        </p:txBody>
      </p:sp>
      <p:sp>
        <p:nvSpPr>
          <p:cNvPr id="5" name="Espace réservé du contenu 4">
            <a:extLst>
              <a:ext uri="{FF2B5EF4-FFF2-40B4-BE49-F238E27FC236}">
                <a16:creationId xmlns:a16="http://schemas.microsoft.com/office/drawing/2014/main" id="{281DFCA1-F222-28A2-652F-05F869E4A5EA}"/>
              </a:ext>
            </a:extLst>
          </p:cNvPr>
          <p:cNvSpPr>
            <a:spLocks noGrp="1"/>
          </p:cNvSpPr>
          <p:nvPr>
            <p:ph sz="half" idx="1"/>
          </p:nvPr>
        </p:nvSpPr>
        <p:spPr>
          <a:xfrm>
            <a:off x="197708" y="2285999"/>
            <a:ext cx="5523469" cy="4206875"/>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rmAutofit fontScale="92500"/>
          </a:bodyPr>
          <a:lstStyle/>
          <a:p>
            <a:r>
              <a:rPr lang="fr-CH" dirty="0"/>
              <a:t>« Consacre-les par la vérité : ta parole est vérité » (</a:t>
            </a:r>
            <a:r>
              <a:rPr lang="fr-CH" dirty="0" err="1"/>
              <a:t>Jn</a:t>
            </a:r>
            <a:r>
              <a:rPr lang="fr-CH" dirty="0"/>
              <a:t> 17.17)</a:t>
            </a:r>
          </a:p>
          <a:p>
            <a:endParaRPr lang="fr-CH" dirty="0"/>
          </a:p>
          <a:p>
            <a:endParaRPr lang="fr-CH" dirty="0"/>
          </a:p>
          <a:p>
            <a:r>
              <a:rPr lang="fr-CH" dirty="0"/>
              <a:t>« Comme tu m'as envoyé dans le monde, je les envoie dans le monde. Et pour eux je me consacre moi-même, afin qu'ils soient eux aussi consacrés par la vérité. » (v. 18-19). </a:t>
            </a:r>
          </a:p>
          <a:p>
            <a:endParaRPr lang="fr-FR" dirty="0"/>
          </a:p>
        </p:txBody>
      </p:sp>
      <p:sp>
        <p:nvSpPr>
          <p:cNvPr id="6" name="Espace réservé du contenu 5">
            <a:extLst>
              <a:ext uri="{FF2B5EF4-FFF2-40B4-BE49-F238E27FC236}">
                <a16:creationId xmlns:a16="http://schemas.microsoft.com/office/drawing/2014/main" id="{CEB0A569-3EC6-E747-6405-195793C4E107}"/>
              </a:ext>
            </a:extLst>
          </p:cNvPr>
          <p:cNvSpPr>
            <a:spLocks noGrp="1"/>
          </p:cNvSpPr>
          <p:nvPr>
            <p:ph sz="half" idx="2"/>
          </p:nvPr>
        </p:nvSpPr>
        <p:spPr>
          <a:xfrm>
            <a:off x="6470824" y="2285999"/>
            <a:ext cx="5224844" cy="4206874"/>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rmAutofit fontScale="92500"/>
          </a:bodyPr>
          <a:lstStyle/>
          <a:p>
            <a:r>
              <a:rPr lang="fr-CH" dirty="0"/>
              <a:t>“</a:t>
            </a:r>
            <a:r>
              <a:rPr lang="fr-CH" dirty="0" err="1"/>
              <a:t>Sanctify</a:t>
            </a:r>
            <a:r>
              <a:rPr lang="fr-CH" dirty="0"/>
              <a:t> </a:t>
            </a:r>
            <a:r>
              <a:rPr lang="fr-CH" dirty="0" err="1"/>
              <a:t>them</a:t>
            </a:r>
            <a:r>
              <a:rPr lang="fr-CH" dirty="0"/>
              <a:t> by the </a:t>
            </a:r>
            <a:r>
              <a:rPr lang="fr-CH" dirty="0" err="1"/>
              <a:t>truth</a:t>
            </a:r>
            <a:r>
              <a:rPr lang="fr-CH" dirty="0"/>
              <a:t>: </a:t>
            </a:r>
            <a:r>
              <a:rPr lang="fr-CH" dirty="0" err="1"/>
              <a:t>your</a:t>
            </a:r>
            <a:r>
              <a:rPr lang="fr-CH" dirty="0"/>
              <a:t> </a:t>
            </a:r>
            <a:r>
              <a:rPr lang="fr-CH" dirty="0" err="1"/>
              <a:t>word</a:t>
            </a:r>
            <a:r>
              <a:rPr lang="fr-CH" dirty="0"/>
              <a:t> </a:t>
            </a:r>
            <a:r>
              <a:rPr lang="fr-CH" dirty="0" err="1"/>
              <a:t>is</a:t>
            </a:r>
            <a:r>
              <a:rPr lang="fr-CH" dirty="0"/>
              <a:t> </a:t>
            </a:r>
            <a:r>
              <a:rPr lang="fr-CH" dirty="0" err="1"/>
              <a:t>truth</a:t>
            </a:r>
            <a:r>
              <a:rPr lang="fr-CH" dirty="0"/>
              <a:t>” (John 17:17).  </a:t>
            </a:r>
          </a:p>
          <a:p>
            <a:endParaRPr lang="fr-CH" dirty="0"/>
          </a:p>
          <a:p>
            <a:endParaRPr lang="fr-CH" dirty="0"/>
          </a:p>
          <a:p>
            <a:r>
              <a:rPr lang="fr-CH" dirty="0"/>
              <a:t>“As </a:t>
            </a:r>
            <a:r>
              <a:rPr lang="fr-CH" dirty="0" err="1"/>
              <a:t>you</a:t>
            </a:r>
            <a:r>
              <a:rPr lang="fr-CH" dirty="0"/>
              <a:t> sent me </a:t>
            </a:r>
            <a:r>
              <a:rPr lang="fr-CH" dirty="0" err="1"/>
              <a:t>into</a:t>
            </a:r>
            <a:r>
              <a:rPr lang="fr-CH" dirty="0"/>
              <a:t> the world, </a:t>
            </a:r>
            <a:r>
              <a:rPr lang="fr-CH" dirty="0" err="1"/>
              <a:t>so</a:t>
            </a:r>
            <a:r>
              <a:rPr lang="fr-CH" dirty="0"/>
              <a:t> I </a:t>
            </a:r>
            <a:r>
              <a:rPr lang="fr-CH" dirty="0" err="1"/>
              <a:t>send</a:t>
            </a:r>
            <a:r>
              <a:rPr lang="fr-CH" dirty="0"/>
              <a:t> </a:t>
            </a:r>
            <a:r>
              <a:rPr lang="fr-CH" dirty="0" err="1"/>
              <a:t>them</a:t>
            </a:r>
            <a:r>
              <a:rPr lang="fr-CH" dirty="0"/>
              <a:t> </a:t>
            </a:r>
            <a:r>
              <a:rPr lang="fr-CH" dirty="0" err="1"/>
              <a:t>into</a:t>
            </a:r>
            <a:r>
              <a:rPr lang="fr-CH" dirty="0"/>
              <a:t> the world. And for </a:t>
            </a:r>
            <a:r>
              <a:rPr lang="fr-CH" dirty="0" err="1"/>
              <a:t>their</a:t>
            </a:r>
            <a:r>
              <a:rPr lang="fr-CH" dirty="0"/>
              <a:t> </a:t>
            </a:r>
            <a:r>
              <a:rPr lang="fr-CH" dirty="0" err="1"/>
              <a:t>sake</a:t>
            </a:r>
            <a:r>
              <a:rPr lang="fr-CH" dirty="0"/>
              <a:t> I </a:t>
            </a:r>
            <a:r>
              <a:rPr lang="fr-CH" dirty="0" err="1"/>
              <a:t>consecrate</a:t>
            </a:r>
            <a:r>
              <a:rPr lang="fr-CH" dirty="0"/>
              <a:t> </a:t>
            </a:r>
            <a:r>
              <a:rPr lang="fr-CH" dirty="0" err="1"/>
              <a:t>myself</a:t>
            </a:r>
            <a:r>
              <a:rPr lang="fr-CH" dirty="0"/>
              <a:t>, </a:t>
            </a:r>
            <a:r>
              <a:rPr lang="fr-CH" dirty="0" err="1"/>
              <a:t>so</a:t>
            </a:r>
            <a:r>
              <a:rPr lang="fr-CH" dirty="0"/>
              <a:t> </a:t>
            </a:r>
            <a:r>
              <a:rPr lang="fr-CH" dirty="0" err="1"/>
              <a:t>that</a:t>
            </a:r>
            <a:r>
              <a:rPr lang="fr-CH" dirty="0"/>
              <a:t> </a:t>
            </a:r>
            <a:r>
              <a:rPr lang="fr-CH" dirty="0" err="1"/>
              <a:t>they</a:t>
            </a:r>
            <a:r>
              <a:rPr lang="fr-CH" dirty="0"/>
              <a:t> </a:t>
            </a:r>
            <a:r>
              <a:rPr lang="fr-CH" dirty="0" err="1"/>
              <a:t>too</a:t>
            </a:r>
            <a:r>
              <a:rPr lang="fr-CH" dirty="0"/>
              <a:t> </a:t>
            </a:r>
            <a:r>
              <a:rPr lang="fr-CH" dirty="0" err="1"/>
              <a:t>may</a:t>
            </a:r>
            <a:r>
              <a:rPr lang="fr-CH" dirty="0"/>
              <a:t> </a:t>
            </a:r>
            <a:r>
              <a:rPr lang="fr-CH" dirty="0" err="1"/>
              <a:t>be</a:t>
            </a:r>
            <a:r>
              <a:rPr lang="fr-CH" dirty="0"/>
              <a:t> </a:t>
            </a:r>
            <a:r>
              <a:rPr lang="fr-CH" dirty="0" err="1"/>
              <a:t>consecrated</a:t>
            </a:r>
            <a:r>
              <a:rPr lang="fr-CH" dirty="0"/>
              <a:t> by the </a:t>
            </a:r>
            <a:r>
              <a:rPr lang="fr-CH" dirty="0" err="1"/>
              <a:t>truth</a:t>
            </a:r>
            <a:r>
              <a:rPr lang="fr-CH" dirty="0"/>
              <a:t>.” (v. 18–19).</a:t>
            </a:r>
          </a:p>
          <a:p>
            <a:endParaRPr lang="fr-FR" dirty="0"/>
          </a:p>
        </p:txBody>
      </p:sp>
    </p:spTree>
    <p:extLst>
      <p:ext uri="{BB962C8B-B14F-4D97-AF65-F5344CB8AC3E}">
        <p14:creationId xmlns:p14="http://schemas.microsoft.com/office/powerpoint/2010/main" val="38996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2341ED1-E063-5D01-A6C6-1AE7CB85004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42629" y="-26547"/>
            <a:ext cx="4872321" cy="691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225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A810B2-E885-A646-D91D-050355A9B32A}"/>
              </a:ext>
            </a:extLst>
          </p:cNvPr>
          <p:cNvSpPr>
            <a:spLocks noGrp="1"/>
          </p:cNvSpPr>
          <p:nvPr>
            <p:ph type="title"/>
          </p:nvPr>
        </p:nvSpPr>
        <p:spPr/>
        <p:txBody>
          <a:bodyPr/>
          <a:lstStyle/>
          <a:p>
            <a:pPr algn="ctr"/>
            <a:r>
              <a:rPr lang="fr-FR" b="1" dirty="0"/>
              <a:t>3. Amour et Vérité – Love and Truth  </a:t>
            </a:r>
          </a:p>
        </p:txBody>
      </p:sp>
      <p:pic>
        <p:nvPicPr>
          <p:cNvPr id="5" name="Espace réservé du contenu 4">
            <a:extLst>
              <a:ext uri="{FF2B5EF4-FFF2-40B4-BE49-F238E27FC236}">
                <a16:creationId xmlns:a16="http://schemas.microsoft.com/office/drawing/2014/main" id="{4AB6987A-7175-0D58-8CEB-B54D20822223}"/>
              </a:ext>
            </a:extLst>
          </p:cNvPr>
          <p:cNvPicPr>
            <a:picLocks noGrp="1" noChangeAspect="1"/>
          </p:cNvPicPr>
          <p:nvPr>
            <p:ph sz="half" idx="1"/>
          </p:nvPr>
        </p:nvPicPr>
        <p:blipFill>
          <a:blip r:embed="rId2"/>
          <a:stretch>
            <a:fillRect/>
          </a:stretch>
        </p:blipFill>
        <p:spPr>
          <a:xfrm>
            <a:off x="838200" y="2113856"/>
            <a:ext cx="5181600" cy="3774876"/>
          </a:xfrm>
          <a:prstGeom prst="rect">
            <a:avLst/>
          </a:prstGeom>
        </p:spPr>
      </p:pic>
      <p:pic>
        <p:nvPicPr>
          <p:cNvPr id="6" name="Picture 2">
            <a:extLst>
              <a:ext uri="{FF2B5EF4-FFF2-40B4-BE49-F238E27FC236}">
                <a16:creationId xmlns:a16="http://schemas.microsoft.com/office/drawing/2014/main" id="{A26DDB8B-4079-A5E0-6A9C-7079E166D1E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172200" y="2792254"/>
            <a:ext cx="5181600" cy="241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4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77F3C69-C56F-0EA2-AD02-7DDEF3691AAF}"/>
              </a:ext>
            </a:extLst>
          </p:cNvPr>
          <p:cNvSpPr>
            <a:spLocks noGrp="1"/>
          </p:cNvSpPr>
          <p:nvPr>
            <p:ph type="title"/>
          </p:nvPr>
        </p:nvSpPr>
        <p:spPr/>
        <p:txBody>
          <a:bodyPr/>
          <a:lstStyle/>
          <a:p>
            <a:endParaRPr lang="fr-FR"/>
          </a:p>
        </p:txBody>
      </p:sp>
      <p:sp>
        <p:nvSpPr>
          <p:cNvPr id="7" name="Espace réservé du contenu 6">
            <a:extLst>
              <a:ext uri="{FF2B5EF4-FFF2-40B4-BE49-F238E27FC236}">
                <a16:creationId xmlns:a16="http://schemas.microsoft.com/office/drawing/2014/main" id="{133BBEC9-2AA0-50C9-74EC-4BB4FC44C44A}"/>
              </a:ext>
            </a:extLst>
          </p:cNvPr>
          <p:cNvSpPr>
            <a:spLocks noGrp="1"/>
          </p:cNvSpPr>
          <p:nvPr>
            <p:ph sz="half" idx="1"/>
          </p:nvPr>
        </p:nvSpPr>
        <p:spPr>
          <a:xfrm>
            <a:off x="-1" y="86496"/>
            <a:ext cx="6172199" cy="6771504"/>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noAutofit/>
          </a:bodyPr>
          <a:lstStyle/>
          <a:p>
            <a:r>
              <a:rPr lang="fr-CH" dirty="0"/>
              <a:t>L’unité a un aspect relationnel (« amour »), mais elle a aussi un aspect doctrinal et théologique (« vérité »).  Elle est à la fois « relationnelle » et « rationnelle. »</a:t>
            </a:r>
          </a:p>
          <a:p>
            <a:r>
              <a:rPr lang="fr-CH" dirty="0"/>
              <a:t>L’unité est à l’image de Dieu qui est à la fois « amour et vérité »  (Ex 34.8).</a:t>
            </a:r>
          </a:p>
          <a:p>
            <a:r>
              <a:rPr lang="fr-CH" dirty="0"/>
              <a:t>« Amour et vérité se rencontrent, justice et paix s'embrassent » (Ps. 85.11).</a:t>
            </a:r>
          </a:p>
          <a:p>
            <a:r>
              <a:rPr lang="fr-CH" dirty="0"/>
              <a:t>L’unité relationnelle n’est pas à opposer à l’unité doctrinale. Les deux sont nécessaires. Cependant l’Écriture souligne une priorité : « Avant tout, aimez-vous ardemment les uns les autres » (I Pierre 4,8). </a:t>
            </a:r>
          </a:p>
          <a:p>
            <a:endParaRPr lang="fr-CH" dirty="0"/>
          </a:p>
          <a:p>
            <a:endParaRPr lang="fr-FR" dirty="0"/>
          </a:p>
        </p:txBody>
      </p:sp>
      <p:sp>
        <p:nvSpPr>
          <p:cNvPr id="8" name="Espace réservé du contenu 7">
            <a:extLst>
              <a:ext uri="{FF2B5EF4-FFF2-40B4-BE49-F238E27FC236}">
                <a16:creationId xmlns:a16="http://schemas.microsoft.com/office/drawing/2014/main" id="{C2F673A5-C56E-42DD-0C1A-8A530AF2AC86}"/>
              </a:ext>
            </a:extLst>
          </p:cNvPr>
          <p:cNvSpPr>
            <a:spLocks noGrp="1"/>
          </p:cNvSpPr>
          <p:nvPr>
            <p:ph sz="half" idx="2"/>
          </p:nvPr>
        </p:nvSpPr>
        <p:spPr>
          <a:xfrm>
            <a:off x="6096001" y="0"/>
            <a:ext cx="6095998" cy="6858000"/>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oAutofit/>
          </a:bodyPr>
          <a:lstStyle/>
          <a:p>
            <a:r>
              <a:rPr lang="fr-CH" dirty="0"/>
              <a:t>Unity has a </a:t>
            </a:r>
            <a:r>
              <a:rPr lang="fr-CH" dirty="0" err="1"/>
              <a:t>relational</a:t>
            </a:r>
            <a:r>
              <a:rPr lang="fr-CH" dirty="0"/>
              <a:t> aspect (‘love’), but </a:t>
            </a:r>
            <a:r>
              <a:rPr lang="fr-CH" dirty="0" err="1"/>
              <a:t>it</a:t>
            </a:r>
            <a:r>
              <a:rPr lang="fr-CH" dirty="0"/>
              <a:t> </a:t>
            </a:r>
            <a:r>
              <a:rPr lang="fr-CH" dirty="0" err="1"/>
              <a:t>also</a:t>
            </a:r>
            <a:r>
              <a:rPr lang="fr-CH" dirty="0"/>
              <a:t> has a doctrinal and </a:t>
            </a:r>
            <a:r>
              <a:rPr lang="fr-CH" dirty="0" err="1"/>
              <a:t>theological</a:t>
            </a:r>
            <a:r>
              <a:rPr lang="fr-CH" dirty="0"/>
              <a:t> aspect (‘</a:t>
            </a:r>
            <a:r>
              <a:rPr lang="fr-CH" dirty="0" err="1"/>
              <a:t>truth</a:t>
            </a:r>
            <a:r>
              <a:rPr lang="fr-CH" dirty="0"/>
              <a:t>’). In short, </a:t>
            </a:r>
            <a:r>
              <a:rPr lang="fr-CH" dirty="0" err="1"/>
              <a:t>it</a:t>
            </a:r>
            <a:r>
              <a:rPr lang="fr-CH" dirty="0"/>
              <a:t> </a:t>
            </a:r>
            <a:r>
              <a:rPr lang="fr-CH" dirty="0" err="1"/>
              <a:t>is</a:t>
            </a:r>
            <a:r>
              <a:rPr lang="fr-CH" dirty="0"/>
              <a:t> </a:t>
            </a:r>
            <a:r>
              <a:rPr lang="fr-CH" dirty="0" err="1"/>
              <a:t>both</a:t>
            </a:r>
            <a:r>
              <a:rPr lang="fr-CH" dirty="0"/>
              <a:t> ‘</a:t>
            </a:r>
            <a:r>
              <a:rPr lang="fr-CH" dirty="0" err="1"/>
              <a:t>relational</a:t>
            </a:r>
            <a:r>
              <a:rPr lang="fr-CH" dirty="0"/>
              <a:t>’ and ‘rational’. </a:t>
            </a:r>
          </a:p>
          <a:p>
            <a:r>
              <a:rPr lang="fr-CH" dirty="0"/>
              <a:t>Unity </a:t>
            </a:r>
            <a:r>
              <a:rPr lang="fr-CH" dirty="0" err="1"/>
              <a:t>is</a:t>
            </a:r>
            <a:r>
              <a:rPr lang="fr-CH" dirty="0"/>
              <a:t> in the image of God, </a:t>
            </a:r>
            <a:r>
              <a:rPr lang="fr-CH" dirty="0" err="1"/>
              <a:t>who</a:t>
            </a:r>
            <a:r>
              <a:rPr lang="fr-CH" dirty="0"/>
              <a:t> </a:t>
            </a:r>
            <a:r>
              <a:rPr lang="fr-CH" dirty="0" err="1"/>
              <a:t>is</a:t>
            </a:r>
            <a:r>
              <a:rPr lang="fr-CH" dirty="0"/>
              <a:t> </a:t>
            </a:r>
            <a:r>
              <a:rPr lang="fr-CH" dirty="0" err="1"/>
              <a:t>both</a:t>
            </a:r>
            <a:r>
              <a:rPr lang="fr-CH" dirty="0"/>
              <a:t> “love and </a:t>
            </a:r>
            <a:r>
              <a:rPr lang="fr-CH" dirty="0" err="1"/>
              <a:t>truth</a:t>
            </a:r>
            <a:r>
              <a:rPr lang="fr-CH" dirty="0"/>
              <a:t>” (Ex 34:8).</a:t>
            </a:r>
          </a:p>
          <a:p>
            <a:r>
              <a:rPr lang="fr-CH" dirty="0"/>
              <a:t>“Love and </a:t>
            </a:r>
            <a:r>
              <a:rPr lang="fr-CH" dirty="0" err="1"/>
              <a:t>truth</a:t>
            </a:r>
            <a:r>
              <a:rPr lang="fr-CH" dirty="0"/>
              <a:t> </a:t>
            </a:r>
            <a:r>
              <a:rPr lang="fr-CH" dirty="0" err="1"/>
              <a:t>meet</a:t>
            </a:r>
            <a:r>
              <a:rPr lang="fr-CH" dirty="0"/>
              <a:t>; justice and </a:t>
            </a:r>
            <a:r>
              <a:rPr lang="fr-CH" dirty="0" err="1"/>
              <a:t>peace</a:t>
            </a:r>
            <a:r>
              <a:rPr lang="fr-CH" dirty="0"/>
              <a:t> </a:t>
            </a:r>
            <a:r>
              <a:rPr lang="fr-CH" dirty="0" err="1"/>
              <a:t>kiss</a:t>
            </a:r>
            <a:r>
              <a:rPr lang="fr-CH" dirty="0"/>
              <a:t>” (Ps. 85:11).</a:t>
            </a:r>
          </a:p>
          <a:p>
            <a:r>
              <a:rPr lang="fr-CH" dirty="0" err="1"/>
              <a:t>Relational</a:t>
            </a:r>
            <a:r>
              <a:rPr lang="fr-CH" dirty="0"/>
              <a:t> </a:t>
            </a:r>
            <a:r>
              <a:rPr lang="fr-CH" dirty="0" err="1"/>
              <a:t>unity</a:t>
            </a:r>
            <a:r>
              <a:rPr lang="fr-CH" dirty="0"/>
              <a:t> </a:t>
            </a:r>
            <a:r>
              <a:rPr lang="fr-CH" dirty="0" err="1"/>
              <a:t>is</a:t>
            </a:r>
            <a:r>
              <a:rPr lang="fr-CH" dirty="0"/>
              <a:t> not to </a:t>
            </a:r>
            <a:r>
              <a:rPr lang="fr-CH" dirty="0" err="1"/>
              <a:t>be</a:t>
            </a:r>
            <a:r>
              <a:rPr lang="fr-CH" dirty="0"/>
              <a:t> set </a:t>
            </a:r>
            <a:r>
              <a:rPr lang="fr-CH" dirty="0" err="1"/>
              <a:t>against</a:t>
            </a:r>
            <a:r>
              <a:rPr lang="fr-CH" dirty="0"/>
              <a:t> doctrinal </a:t>
            </a:r>
            <a:r>
              <a:rPr lang="fr-CH" dirty="0" err="1"/>
              <a:t>unity</a:t>
            </a:r>
            <a:r>
              <a:rPr lang="fr-CH" dirty="0"/>
              <a:t>. Both are </a:t>
            </a:r>
            <a:r>
              <a:rPr lang="fr-CH" dirty="0" err="1"/>
              <a:t>necessary</a:t>
            </a:r>
            <a:r>
              <a:rPr lang="fr-CH" dirty="0"/>
              <a:t>. </a:t>
            </a:r>
          </a:p>
          <a:p>
            <a:r>
              <a:rPr lang="fr-CH" dirty="0" err="1"/>
              <a:t>However</a:t>
            </a:r>
            <a:r>
              <a:rPr lang="fr-CH" dirty="0"/>
              <a:t>, Scripture </a:t>
            </a:r>
            <a:r>
              <a:rPr lang="fr-CH" dirty="0" err="1"/>
              <a:t>emphasises</a:t>
            </a:r>
            <a:r>
              <a:rPr lang="fr-CH" dirty="0"/>
              <a:t> a </a:t>
            </a:r>
            <a:r>
              <a:rPr lang="fr-CH" dirty="0" err="1"/>
              <a:t>priority</a:t>
            </a:r>
            <a:r>
              <a:rPr lang="fr-CH" dirty="0"/>
              <a:t> : “Above all, love one </a:t>
            </a:r>
            <a:r>
              <a:rPr lang="fr-CH" dirty="0" err="1"/>
              <a:t>another</a:t>
            </a:r>
            <a:r>
              <a:rPr lang="fr-CH" dirty="0"/>
              <a:t> </a:t>
            </a:r>
            <a:r>
              <a:rPr lang="fr-CH" dirty="0" err="1"/>
              <a:t>deeply</a:t>
            </a:r>
            <a:r>
              <a:rPr lang="fr-CH" dirty="0"/>
              <a:t>” (1 Peter 4:8).</a:t>
            </a:r>
          </a:p>
          <a:p>
            <a:endParaRPr lang="fr-FR" dirty="0"/>
          </a:p>
        </p:txBody>
      </p:sp>
    </p:spTree>
    <p:extLst>
      <p:ext uri="{BB962C8B-B14F-4D97-AF65-F5344CB8AC3E}">
        <p14:creationId xmlns:p14="http://schemas.microsoft.com/office/powerpoint/2010/main" val="29379029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3005</TotalTime>
  <Words>1444</Words>
  <Application>Microsoft Macintosh PowerPoint</Application>
  <PresentationFormat>Grand écran</PresentationFormat>
  <Paragraphs>121</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Aptos</vt:lpstr>
      <vt:lpstr>Aptos Display</vt:lpstr>
      <vt:lpstr>Arial</vt:lpstr>
      <vt:lpstr>Thème Office</vt:lpstr>
      <vt:lpstr>L’unité de l’Église : amour et vérité The unity of the Church: love and truth Martin Hoegger  </vt:lpstr>
      <vt:lpstr>Présentation PowerPoint</vt:lpstr>
      <vt:lpstr>Présentation PowerPoint</vt:lpstr>
      <vt:lpstr>Présentation PowerPoint</vt:lpstr>
      <vt:lpstr>2.   </vt:lpstr>
      <vt:lpstr> L’envoi, l’unité et la Parole. The Commissioning, Unity and the Word. </vt:lpstr>
      <vt:lpstr>Présentation PowerPoint</vt:lpstr>
      <vt:lpstr>3. Amour et Vérité – Love and Truth  </vt:lpstr>
      <vt:lpstr>Présentation PowerPoint</vt:lpstr>
      <vt:lpstr>4. Amour et vérité chez les théologiens  Love and Truth Among Theologians </vt:lpstr>
      <vt:lpstr>J. Calvin </vt:lpstr>
      <vt:lpstr>Charles Henri Brent</vt:lpstr>
      <vt:lpstr>Appel à l’unité – Call to Unity  Lausanne 1927</vt:lpstr>
      <vt:lpstr>6 thèmes théologiques - 6 theological themes</vt:lpstr>
      <vt:lpstr>JC2033 et le credo de Nicée  JC 2033 and the Nicaean Creed</vt:lpstr>
      <vt:lpstr>Pape Léon: « Un chemin spirituel vers 2033 » …   Après Nicée, se retrouver en 2033 à Jérusalem “Aux racines de notre foi” Pope Leo: ‘A spiritual journey towards 2033’ </vt:lpstr>
      <vt:lpstr>5. Comment susciter l’unité relationnelle ?  How can we foster relational unity ?  </vt:lpstr>
      <vt:lpstr>Présentation PowerPoint</vt:lpstr>
      <vt:lpstr> </vt:lpstr>
      <vt:lpstr>6. Regarder vers le  Christ Look to Christ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Hoegger</dc:creator>
  <cp:lastModifiedBy>Martin Hoegger</cp:lastModifiedBy>
  <cp:revision>40</cp:revision>
  <dcterms:created xsi:type="dcterms:W3CDTF">2026-06-06T13:22:48Z</dcterms:created>
  <dcterms:modified xsi:type="dcterms:W3CDTF">2026-06-10T10:55:39Z</dcterms:modified>
</cp:coreProperties>
</file>